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6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7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8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10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11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2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675" r:id="rId6"/>
    <p:sldMasterId id="2147484152" r:id="rId7"/>
    <p:sldMasterId id="2147484160" r:id="rId8"/>
    <p:sldMasterId id="2147484163" r:id="rId9"/>
    <p:sldMasterId id="2147484188" r:id="rId10"/>
    <p:sldMasterId id="2147484195" r:id="rId11"/>
    <p:sldMasterId id="2147484208" r:id="rId12"/>
    <p:sldMasterId id="2147484222" r:id="rId13"/>
    <p:sldMasterId id="2147484236" r:id="rId14"/>
    <p:sldMasterId id="2147484248" r:id="rId15"/>
    <p:sldMasterId id="2147484264" r:id="rId16"/>
  </p:sldMasterIdLst>
  <p:notesMasterIdLst>
    <p:notesMasterId r:id="rId41"/>
  </p:notesMasterIdLst>
  <p:handoutMasterIdLst>
    <p:handoutMasterId r:id="rId42"/>
  </p:handoutMasterIdLst>
  <p:sldIdLst>
    <p:sldId id="459" r:id="rId17"/>
    <p:sldId id="500" r:id="rId18"/>
    <p:sldId id="528" r:id="rId19"/>
    <p:sldId id="509" r:id="rId20"/>
    <p:sldId id="529" r:id="rId21"/>
    <p:sldId id="511" r:id="rId22"/>
    <p:sldId id="502" r:id="rId23"/>
    <p:sldId id="503" r:id="rId24"/>
    <p:sldId id="504" r:id="rId25"/>
    <p:sldId id="505" r:id="rId26"/>
    <p:sldId id="524" r:id="rId27"/>
    <p:sldId id="519" r:id="rId28"/>
    <p:sldId id="512" r:id="rId29"/>
    <p:sldId id="520" r:id="rId30"/>
    <p:sldId id="521" r:id="rId31"/>
    <p:sldId id="526" r:id="rId32"/>
    <p:sldId id="523" r:id="rId33"/>
    <p:sldId id="522" r:id="rId34"/>
    <p:sldId id="513" r:id="rId35"/>
    <p:sldId id="488" r:id="rId36"/>
    <p:sldId id="525" r:id="rId37"/>
    <p:sldId id="477" r:id="rId38"/>
    <p:sldId id="498" r:id="rId39"/>
    <p:sldId id="527" r:id="rId40"/>
  </p:sldIdLst>
  <p:sldSz cx="9144000" cy="6858000" type="screen4x3"/>
  <p:notesSz cx="6807200" cy="9939338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9999"/>
    <a:srgbClr val="FF0066"/>
    <a:srgbClr val="008080"/>
    <a:srgbClr val="006EC0"/>
    <a:srgbClr val="FFFF66"/>
    <a:srgbClr val="FF66CC"/>
    <a:srgbClr val="FFFFCC"/>
    <a:srgbClr val="FB975F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4" autoAdjust="0"/>
    <p:restoredTop sz="96161" autoAdjust="0"/>
  </p:normalViewPr>
  <p:slideViewPr>
    <p:cSldViewPr>
      <p:cViewPr>
        <p:scale>
          <a:sx n="77" d="100"/>
          <a:sy n="77" d="100"/>
        </p:scale>
        <p:origin x="-1266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9" d="100"/>
        <a:sy n="89" d="100"/>
      </p:scale>
      <p:origin x="0" y="1182"/>
    </p:cViewPr>
  </p:sorterViewPr>
  <p:notesViewPr>
    <p:cSldViewPr>
      <p:cViewPr varScale="1">
        <p:scale>
          <a:sx n="52" d="100"/>
          <a:sy n="52" d="100"/>
        </p:scale>
        <p:origin x="-2592" y="-90"/>
      </p:cViewPr>
      <p:guideLst>
        <p:guide orient="horz" pos="3131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3" Type="http://schemas.openxmlformats.org/officeDocument/2006/relationships/customXml" Target="../customXml/item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3082C4-22FC-47E4-8B9E-6A2BD980E196}" type="datetimeFigureOut">
              <a:rPr lang="zh-TW" altLang="en-US" smtClean="0"/>
              <a:pPr/>
              <a:t>2016/1/19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243F4A-1723-462B-BE30-F2DFC52794C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584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新細明體" pitchFamily="18" charset="-120"/>
              </a:defRPr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新細明體" pitchFamily="18" charset="-120"/>
              </a:defRPr>
            </a:lvl1pPr>
          </a:lstStyle>
          <a:p>
            <a:fld id="{C53FD6BC-F384-41AD-A74D-1F99E6BEC4AE}" type="datetimeFigureOut">
              <a:rPr lang="zh-TW" altLang="en-US"/>
              <a:pPr/>
              <a:t>2016/1/19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TW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新細明體" pitchFamily="18" charset="-120"/>
              </a:defRPr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新細明體" pitchFamily="18" charset="-120"/>
              </a:defRPr>
            </a:lvl1pPr>
          </a:lstStyle>
          <a:p>
            <a:fld id="{01CB56C6-43C4-4B1F-88DA-AF6EAC338E0E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8616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26AECB-922D-45A8-98B0-326F7DC03A55}" type="slidenum">
              <a:rPr lang="en-US" altLang="zh-TW" smtClean="0">
                <a:ea typeface="新細明體" charset="-120"/>
              </a:rPr>
              <a:pPr/>
              <a:t>1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65700" cy="3725863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z="1000" dirty="0" smtClean="0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20750" y="746125"/>
            <a:ext cx="4965700" cy="3725863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The second features, wide screen</a:t>
            </a:r>
            <a:r>
              <a:rPr lang="en-US" altLang="zh-TW" baseline="0" dirty="0" smtClean="0"/>
              <a:t> panel.</a:t>
            </a:r>
            <a:endParaRPr lang="en-US" altLang="zh-TW" dirty="0" smtClean="0"/>
          </a:p>
          <a:p>
            <a:r>
              <a:rPr lang="en-US" altLang="zh-TW" dirty="0" smtClean="0"/>
              <a:t>Why</a:t>
            </a:r>
            <a:r>
              <a:rPr lang="en-US" altLang="zh-TW" baseline="0" dirty="0" smtClean="0"/>
              <a:t> develop the widescreen touch panel? </a:t>
            </a:r>
            <a:r>
              <a:rPr lang="en-US" altLang="zh-TW" dirty="0" smtClean="0"/>
              <a:t>Widescreen is the market trend for </a:t>
            </a:r>
            <a:r>
              <a:rPr lang="en-US" altLang="zh-TW" kern="1200" dirty="0" smtClean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Optimize Viewing</a:t>
            </a:r>
            <a:r>
              <a:rPr lang="en-US" altLang="zh-TW" kern="1200" baseline="0" dirty="0" smtClean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 application.</a:t>
            </a:r>
            <a:endParaRPr lang="en-US" altLang="zh-TW" dirty="0" smtClean="0"/>
          </a:p>
          <a:p>
            <a:pPr fontAlgn="base"/>
            <a:r>
              <a:rPr lang="en-US" altLang="zh-TW" b="1" dirty="0" smtClean="0"/>
              <a:t>Viewing Programs is Easier with widescreen</a:t>
            </a:r>
          </a:p>
          <a:p>
            <a:pPr fontAlgn="base"/>
            <a:r>
              <a:rPr lang="en-US" altLang="zh-TW" dirty="0" smtClean="0"/>
              <a:t>Wide-screen monitors make it easier to view some computer programs, especially large spreadsheets and graphic design applications. Having more 40% space on the screen means you won't have to scroll to read two pages side by side. Wide-screen monitors allow graphic designers to work in a higher resolution and see more of their image at once</a:t>
            </a:r>
          </a:p>
          <a:p>
            <a:pPr fontAlgn="base"/>
            <a:r>
              <a:rPr lang="en-US" altLang="zh-TW" b="1" dirty="0" smtClean="0"/>
              <a:t>Less Eyestrain</a:t>
            </a:r>
          </a:p>
          <a:p>
            <a:pPr fontAlgn="base"/>
            <a:r>
              <a:rPr lang="en-US" altLang="zh-TW" dirty="0" smtClean="0"/>
              <a:t>Many wide-screen monitors offer a high-clarity image that reduces eyestrain. They may enable you to work for a longer amount of time before you take a break.</a:t>
            </a:r>
          </a:p>
          <a:p>
            <a:pPr fontAlgn="base"/>
            <a:r>
              <a:rPr lang="en-US" altLang="zh-TW" b="1" dirty="0" smtClean="0"/>
              <a:t>Keeping Several Windows Open</a:t>
            </a:r>
          </a:p>
          <a:p>
            <a:pPr fontAlgn="base"/>
            <a:r>
              <a:rPr lang="en-US" altLang="zh-TW" dirty="0" smtClean="0"/>
              <a:t>Wide-screen monitors make it easier to work with several windows open at one time, without having to resize the windows. </a:t>
            </a:r>
          </a:p>
          <a:p>
            <a:pPr fontAlgn="base"/>
            <a:r>
              <a:rPr lang="en-US" altLang="zh-TW" dirty="0" smtClean="0"/>
              <a:t>This can make work easier and more efficient for many people.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6E0B6E-205A-47FA-B153-C1C76E58800E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 altLang="zh-TW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20750" y="746125"/>
            <a:ext cx="4965700" cy="3725863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83402">
              <a:defRPr/>
            </a:pPr>
            <a:r>
              <a:rPr lang="en-US" altLang="zh-TW" dirty="0" smtClean="0"/>
              <a:t>The third features is </a:t>
            </a:r>
            <a:r>
              <a:rPr lang="en-US" altLang="zh-TW" b="1" dirty="0" smtClean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Projected Capacitive Multi-Touch</a:t>
            </a:r>
            <a:endParaRPr lang="zh-TW" altLang="en-US" b="1" kern="0" dirty="0" smtClean="0">
              <a:solidFill>
                <a:srgbClr val="0033CC"/>
              </a:solidFill>
              <a:latin typeface="Calibri" pitchFamily="34" charset="0"/>
              <a:cs typeface="Calibri" pitchFamily="34" charset="0"/>
            </a:endParaRPr>
          </a:p>
          <a:p>
            <a:pPr defTabSz="883402">
              <a:defRPr/>
            </a:pPr>
            <a:endParaRPr lang="en-US" altLang="zh-TW" dirty="0" smtClean="0"/>
          </a:p>
          <a:p>
            <a:pPr defTabSz="883402">
              <a:defRPr/>
            </a:pPr>
            <a:r>
              <a:rPr lang="en-US" altLang="zh-TW" dirty="0" smtClean="0"/>
              <a:t>The model</a:t>
            </a:r>
            <a:r>
              <a:rPr lang="en-US" altLang="zh-TW" baseline="0" dirty="0" smtClean="0"/>
              <a:t> use the </a:t>
            </a:r>
            <a:r>
              <a:rPr lang="en-US" altLang="zh-TW" dirty="0" smtClean="0">
                <a:latin typeface="Calibri" pitchFamily="34" charset="0"/>
                <a:cs typeface="Calibri" pitchFamily="34" charset="0"/>
              </a:rPr>
              <a:t>Sensitive Touch </a:t>
            </a:r>
            <a:r>
              <a:rPr lang="en-US" altLang="zh-TW" b="1" dirty="0" smtClean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Projected Capacitive Multi-Touch</a:t>
            </a:r>
            <a:r>
              <a:rPr lang="en-US" altLang="zh-TW" b="1" kern="0" dirty="0" smtClean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, which often </a:t>
            </a:r>
            <a:r>
              <a:rPr lang="en-US" altLang="zh-TW" dirty="0" smtClean="0">
                <a:latin typeface="Calibri" pitchFamily="34" charset="0"/>
                <a:cs typeface="Calibri" pitchFamily="34" charset="0"/>
              </a:rPr>
              <a:t>used in Smartphone and tablet </a:t>
            </a:r>
          </a:p>
          <a:p>
            <a:pPr defTabSz="883402">
              <a:defRPr/>
            </a:pPr>
            <a:r>
              <a:rPr lang="en-US" altLang="zh-TW" dirty="0" smtClean="0"/>
              <a:t>The Touch is </a:t>
            </a:r>
            <a:r>
              <a:rPr lang="en-US" altLang="zh-TW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Higher Durability with 7H glass and can adorable Scratch &amp; Chemical Resistance, Avoid inappropriate usage, and Coating to avoid Reflective </a:t>
            </a:r>
            <a:endParaRPr lang="en-US" altLang="zh-TW" b="0" dirty="0" smtClean="0"/>
          </a:p>
          <a:p>
            <a:r>
              <a:rPr lang="en-US" altLang="zh-TW" dirty="0" smtClean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Projected Capacitive  touch also support operate with </a:t>
            </a:r>
            <a:r>
              <a:rPr lang="en-US" altLang="zh-TW" dirty="0" smtClean="0">
                <a:latin typeface="Calibri" pitchFamily="34" charset="0"/>
                <a:cs typeface="Calibri" pitchFamily="34" charset="0"/>
              </a:rPr>
              <a:t>1mm Glove or PCT Glove. And if the panel has </a:t>
            </a:r>
            <a:r>
              <a:rPr lang="en-US" altLang="zh-TW" dirty="0" smtClean="0"/>
              <a:t>the water drop, the touch function is available. </a:t>
            </a:r>
          </a:p>
          <a:p>
            <a:endParaRPr lang="en-US" altLang="zh-TW" dirty="0" smtClean="0"/>
          </a:p>
          <a:p>
            <a:r>
              <a:rPr lang="en-US" altLang="zh-TW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endParaRPr lang="en-US" altLang="zh-TW" b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E69FA-2282-4FF7-89F9-3CBCB2868378}" type="slidenum">
              <a:rPr lang="en-US" altLang="zh-TW" smtClean="0">
                <a:solidFill>
                  <a:prstClr val="black"/>
                </a:solidFill>
              </a:rPr>
              <a:pPr/>
              <a:t>16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279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B56C6-43C4-4B1F-88DA-AF6EAC338E0E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95454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In this month, WA+</a:t>
            </a:r>
            <a:r>
              <a:rPr lang="en-US" altLang="zh-TW" baseline="0" dirty="0" smtClean="0"/>
              <a:t> team will launch </a:t>
            </a:r>
            <a:r>
              <a:rPr lang="en-US" altLang="zh-TW" sz="1200" dirty="0" smtClean="0">
                <a:latin typeface="Calibri" pitchFamily="34" charset="0"/>
                <a:cs typeface="Calibri" pitchFamily="34" charset="0"/>
              </a:rPr>
              <a:t>new WebAccess version – V7.2</a:t>
            </a:r>
            <a:endParaRPr lang="en-US" altLang="zh-TW" baseline="0" dirty="0" smtClean="0"/>
          </a:p>
          <a:p>
            <a:r>
              <a:rPr lang="en-US" altLang="zh-TW" sz="1200" dirty="0" smtClean="0">
                <a:latin typeface="Calibri" pitchFamily="34" charset="0"/>
                <a:cs typeface="Calibri" pitchFamily="34" charset="0"/>
              </a:rPr>
              <a:t>There are five new features provided in WebAccess V7.2: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sz="12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TW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Support Multi-touch Gesture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GPS Location Tracking on Google Maps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Express Function Enhancement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Support IPv6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APAX KW Data Integration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A94DB-BFB9-4A0F-9E91-EC97297E5AE9}" type="slidenum">
              <a:rPr lang="zh-TW" altLang="en-US" smtClean="0">
                <a:solidFill>
                  <a:prstClr val="black"/>
                </a:solidFill>
              </a:rPr>
              <a:pPr/>
              <a:t>18</a:t>
            </a:fld>
            <a:endParaRPr lang="zh-TW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19163" y="744538"/>
            <a:ext cx="4968875" cy="372745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D1854-1D59-439F-8BCD-2CD5CF269DB9}" type="slidenum">
              <a:rPr lang="zh-TW" altLang="en-US" smtClean="0">
                <a:solidFill>
                  <a:prstClr val="black"/>
                </a:solidFill>
              </a:rPr>
              <a:pPr/>
              <a:t>19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5985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67288" cy="3725863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416" y="4720684"/>
            <a:ext cx="5446369" cy="447247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In this month, WA+</a:t>
            </a:r>
            <a:r>
              <a:rPr lang="en-US" altLang="zh-TW" baseline="0" dirty="0" smtClean="0"/>
              <a:t> team will launch </a:t>
            </a:r>
            <a:r>
              <a:rPr lang="en-US" altLang="zh-TW" sz="1200" dirty="0" smtClean="0">
                <a:latin typeface="Calibri" pitchFamily="34" charset="0"/>
                <a:cs typeface="Calibri" pitchFamily="34" charset="0"/>
              </a:rPr>
              <a:t>new WebAccess version – V7.2</a:t>
            </a:r>
            <a:endParaRPr lang="en-US" altLang="zh-TW" baseline="0" dirty="0" smtClean="0"/>
          </a:p>
          <a:p>
            <a:r>
              <a:rPr lang="en-US" altLang="zh-TW" sz="1200" dirty="0" smtClean="0">
                <a:latin typeface="Calibri" pitchFamily="34" charset="0"/>
                <a:cs typeface="Calibri" pitchFamily="34" charset="0"/>
              </a:rPr>
              <a:t>There are five new features provided in WebAccess V7.2: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sz="12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TW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Support Multi-touch Gesture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GPS Location Tracking on Google Maps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Express Function Enhancement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Support IPv6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APAX KW Data Integration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A94DB-BFB9-4A0F-9E91-EC97297E5AE9}" type="slidenum">
              <a:rPr lang="zh-TW" altLang="en-US" smtClean="0">
                <a:solidFill>
                  <a:prstClr val="black"/>
                </a:solidFill>
              </a:rPr>
              <a:pPr/>
              <a:t>21</a:t>
            </a:fld>
            <a:endParaRPr lang="zh-TW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B56C6-43C4-4B1F-88DA-AF6EAC338E0E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75146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67288" cy="3725863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416" y="4720684"/>
            <a:ext cx="5446369" cy="447247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9061A5-ECC6-4D47-AEC2-3BC039E5A70C}" type="slidenum">
              <a:rPr lang="zh-TW" altLang="en-US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472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19163" y="744538"/>
            <a:ext cx="4968875" cy="372745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14AF66-EE10-4357-8823-FF503CE30179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 altLang="zh-TW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20750" y="746125"/>
            <a:ext cx="4965700" cy="3725863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FPM-7000</a:t>
            </a:r>
            <a:r>
              <a:rPr lang="en-US" altLang="zh-TW" baseline="0" dirty="0" smtClean="0"/>
              <a:t> 21</a:t>
            </a:r>
            <a:r>
              <a:rPr lang="zh-TW" altLang="en-US" baseline="0" dirty="0" smtClean="0"/>
              <a:t>吋賣</a:t>
            </a:r>
            <a:r>
              <a:rPr lang="en-US" altLang="zh-TW" baseline="0" dirty="0" smtClean="0"/>
              <a:t>600</a:t>
            </a:r>
            <a:r>
              <a:rPr lang="zh-TW" altLang="en-US" baseline="0" dirty="0" smtClean="0"/>
              <a:t>多台</a:t>
            </a:r>
            <a:r>
              <a:rPr lang="en-US" altLang="zh-TW" baseline="0" dirty="0" smtClean="0"/>
              <a:t>/18.15</a:t>
            </a:r>
            <a:r>
              <a:rPr lang="zh-TW" altLang="en-US" baseline="0" dirty="0" smtClean="0"/>
              <a:t>銷售少</a:t>
            </a:r>
            <a:endParaRPr lang="en-US" altLang="zh-TW" baseline="0" dirty="0" smtClean="0"/>
          </a:p>
          <a:p>
            <a:endParaRPr lang="en-GB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B56C6-43C4-4B1F-88DA-AF6EAC338E0E}" type="slidenum">
              <a:rPr lang="zh-TW" altLang="en-US" smtClean="0">
                <a:solidFill>
                  <a:prstClr val="black"/>
                </a:solidFill>
              </a:rPr>
              <a:pPr/>
              <a:t>3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656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In this month, WA+</a:t>
            </a:r>
            <a:r>
              <a:rPr lang="en-US" altLang="zh-TW" baseline="0" dirty="0" smtClean="0"/>
              <a:t> team will launch </a:t>
            </a:r>
            <a:r>
              <a:rPr lang="en-US" altLang="zh-TW" sz="1200" dirty="0" smtClean="0">
                <a:latin typeface="Calibri" pitchFamily="34" charset="0"/>
                <a:cs typeface="Calibri" pitchFamily="34" charset="0"/>
              </a:rPr>
              <a:t>new WebAccess version – V7.2</a:t>
            </a:r>
            <a:endParaRPr lang="en-US" altLang="zh-TW" baseline="0" dirty="0" smtClean="0"/>
          </a:p>
          <a:p>
            <a:r>
              <a:rPr lang="en-US" altLang="zh-TW" sz="1200" dirty="0" smtClean="0">
                <a:latin typeface="Calibri" pitchFamily="34" charset="0"/>
                <a:cs typeface="Calibri" pitchFamily="34" charset="0"/>
              </a:rPr>
              <a:t>There are five new features provided in WebAccess V7.2: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sz="12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TW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Support Multi-touch Gesture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GPS Location Tracking on Google Maps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Express Function Enhancement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Support IPv6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APAX KW Data Integration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A94DB-BFB9-4A0F-9E91-EC97297E5AE9}" type="slidenum">
              <a:rPr lang="zh-TW" altLang="en-US" smtClean="0">
                <a:solidFill>
                  <a:prstClr val="black"/>
                </a:solidFill>
              </a:rPr>
              <a:pPr/>
              <a:t>6</a:t>
            </a:fld>
            <a:endParaRPr lang="zh-TW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19163" y="744538"/>
            <a:ext cx="4968875" cy="372745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baseline="0" dirty="0" smtClean="0">
              <a:solidFill>
                <a:srgbClr val="0070C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D1854-1D59-439F-8BCD-2CD5CF269DB9}" type="slidenum">
              <a:rPr lang="zh-TW" altLang="en-US" smtClean="0">
                <a:solidFill>
                  <a:prstClr val="black"/>
                </a:solidFill>
              </a:rPr>
              <a:pPr/>
              <a:t>7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883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19163" y="744538"/>
            <a:ext cx="4968875" cy="372745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D1854-1D59-439F-8BCD-2CD5CF269DB9}" type="slidenum">
              <a:rPr lang="zh-TW" altLang="en-US" smtClean="0">
                <a:solidFill>
                  <a:prstClr val="black"/>
                </a:solidFill>
              </a:rPr>
              <a:pPr/>
              <a:t>10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598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B56C6-43C4-4B1F-88DA-AF6EAC338E0E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95454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In this month, WA+</a:t>
            </a:r>
            <a:r>
              <a:rPr lang="en-US" altLang="zh-TW" baseline="0" dirty="0" smtClean="0"/>
              <a:t> team will launch </a:t>
            </a:r>
            <a:r>
              <a:rPr lang="en-US" altLang="zh-TW" sz="1200" dirty="0" smtClean="0">
                <a:latin typeface="Calibri" pitchFamily="34" charset="0"/>
                <a:cs typeface="Calibri" pitchFamily="34" charset="0"/>
              </a:rPr>
              <a:t>new WebAccess version – V7.2</a:t>
            </a:r>
            <a:endParaRPr lang="en-US" altLang="zh-TW" baseline="0" dirty="0" smtClean="0"/>
          </a:p>
          <a:p>
            <a:r>
              <a:rPr lang="en-US" altLang="zh-TW" sz="1200" dirty="0" smtClean="0">
                <a:latin typeface="Calibri" pitchFamily="34" charset="0"/>
                <a:cs typeface="Calibri" pitchFamily="34" charset="0"/>
              </a:rPr>
              <a:t>There are five new features provided in WebAccess V7.2: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sz="12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TW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Support Multi-touch Gesture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GPS Location Tracking on Google Maps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Express Function Enhancement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Support IPv6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APAX KW Data Integration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A94DB-BFB9-4A0F-9E91-EC97297E5AE9}" type="slidenum">
              <a:rPr lang="zh-TW" altLang="en-US" smtClean="0">
                <a:solidFill>
                  <a:prstClr val="black"/>
                </a:solidFill>
              </a:rPr>
              <a:pPr/>
              <a:t>13</a:t>
            </a:fld>
            <a:endParaRPr lang="zh-TW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20750" y="746125"/>
            <a:ext cx="4965700" cy="3725863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83402">
              <a:defRPr/>
            </a:pPr>
            <a:r>
              <a:rPr lang="en-US" altLang="zh-TW" b="0" dirty="0" smtClean="0">
                <a:latin typeface="Calibri" pitchFamily="34" charset="0"/>
                <a:cs typeface="Calibri" pitchFamily="34" charset="0"/>
              </a:rPr>
              <a:t>Advantech Touch</a:t>
            </a:r>
            <a:r>
              <a:rPr lang="en-US" altLang="zh-TW" b="0" baseline="0" dirty="0" smtClean="0">
                <a:latin typeface="Calibri" pitchFamily="34" charset="0"/>
                <a:cs typeface="Calibri" pitchFamily="34" charset="0"/>
              </a:rPr>
              <a:t> panel computer is designed </a:t>
            </a:r>
            <a:r>
              <a:rPr lang="en-US" altLang="zh-TW" b="0" dirty="0" smtClean="0">
                <a:latin typeface="Calibri" pitchFamily="34" charset="0"/>
                <a:cs typeface="Calibri" pitchFamily="34" charset="0"/>
              </a:rPr>
              <a:t>Slim, Simple and Low profile because the Enclosure is  </a:t>
            </a:r>
            <a:r>
              <a:rPr lang="en-US" altLang="zh-TW" dirty="0" smtClean="0"/>
              <a:t>Aluminum alloy in Front bezel and also </a:t>
            </a:r>
            <a:r>
              <a:rPr lang="en-US" altLang="zh-TW" dirty="0" err="1" smtClean="0"/>
              <a:t>fanless</a:t>
            </a:r>
            <a:r>
              <a:rPr lang="en-US" altLang="zh-TW" dirty="0" smtClean="0"/>
              <a:t>  </a:t>
            </a:r>
            <a:r>
              <a:rPr lang="en-US" altLang="zh-TW" b="0" baseline="0" dirty="0" smtClean="0">
                <a:latin typeface="Calibri" pitchFamily="34" charset="0"/>
                <a:cs typeface="Calibri" pitchFamily="34" charset="0"/>
              </a:rPr>
              <a:t>designed .</a:t>
            </a:r>
            <a:endParaRPr lang="en-US" altLang="zh-TW" dirty="0" smtClean="0"/>
          </a:p>
          <a:p>
            <a:pPr defTabSz="883402">
              <a:defRPr/>
            </a:pPr>
            <a:r>
              <a:rPr lang="en-US" altLang="zh-TW" dirty="0" smtClean="0"/>
              <a:t>The model is designed </a:t>
            </a:r>
            <a:r>
              <a:rPr lang="en-US" altLang="zh-TW" b="0" dirty="0" smtClean="0">
                <a:latin typeface="Calibri" pitchFamily="34" charset="0"/>
                <a:cs typeface="Calibri" pitchFamily="34" charset="0"/>
              </a:rPr>
              <a:t>Entirely </a:t>
            </a:r>
            <a:r>
              <a:rPr lang="en-US" altLang="zh-TW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True Flat </a:t>
            </a:r>
            <a:r>
              <a:rPr lang="en-US" altLang="zh-TW" b="0" dirty="0" smtClean="0">
                <a:latin typeface="Calibri" pitchFamily="34" charset="0"/>
                <a:cs typeface="Calibri" pitchFamily="34" charset="0"/>
              </a:rPr>
              <a:t>panel, and </a:t>
            </a:r>
            <a:r>
              <a:rPr lang="en-US" altLang="zh-TW" b="0" baseline="0" dirty="0" smtClean="0">
                <a:latin typeface="Calibri" pitchFamily="34" charset="0"/>
                <a:cs typeface="Calibri" pitchFamily="34" charset="0"/>
              </a:rPr>
              <a:t>is </a:t>
            </a:r>
            <a:r>
              <a:rPr lang="en-US" altLang="zh-TW" b="0" dirty="0" smtClean="0">
                <a:latin typeface="Calibri" pitchFamily="34" charset="0"/>
                <a:cs typeface="Calibri" pitchFamily="34" charset="0"/>
              </a:rPr>
              <a:t>easy to clean. The true</a:t>
            </a:r>
            <a:r>
              <a:rPr lang="en-US" altLang="zh-TW" b="0" baseline="0" dirty="0" smtClean="0">
                <a:latin typeface="Calibri" pitchFamily="34" charset="0"/>
                <a:cs typeface="Calibri" pitchFamily="34" charset="0"/>
              </a:rPr>
              <a:t> flat front panel is </a:t>
            </a:r>
            <a:r>
              <a:rPr lang="en-US" altLang="zh-TW" b="0" dirty="0" smtClean="0">
                <a:latin typeface="Calibri" pitchFamily="34" charset="0"/>
                <a:cs typeface="Calibri" pitchFamily="34" charset="0"/>
              </a:rPr>
              <a:t>Compliant to </a:t>
            </a:r>
            <a:r>
              <a:rPr lang="en-US" altLang="zh-TW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IP66</a:t>
            </a:r>
            <a:r>
              <a:rPr lang="en-US" altLang="zh-TW" b="0" dirty="0" smtClean="0">
                <a:latin typeface="Calibri" pitchFamily="34" charset="0"/>
                <a:cs typeface="Calibri" pitchFamily="34" charset="0"/>
              </a:rPr>
              <a:t>  standard,</a:t>
            </a:r>
            <a:r>
              <a:rPr lang="en-US" altLang="zh-TW" b="0" baseline="0" dirty="0" smtClean="0">
                <a:latin typeface="Calibri" pitchFamily="34" charset="0"/>
                <a:cs typeface="Calibri" pitchFamily="34" charset="0"/>
              </a:rPr>
              <a:t> able to protect against powerful water jets.</a:t>
            </a:r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6E0B6E-205A-47FA-B153-C1C76E58800E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 altLang="zh-TW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等腰三角形 11"/>
          <p:cNvSpPr/>
          <p:nvPr userDrawn="1"/>
        </p:nvSpPr>
        <p:spPr>
          <a:xfrm rot="5400000">
            <a:off x="18257" y="386556"/>
            <a:ext cx="431800" cy="468313"/>
          </a:xfrm>
          <a:prstGeom prst="triangle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5" name="Vertical Title 1"/>
          <p:cNvSpPr>
            <a:spLocks noGrp="1"/>
          </p:cNvSpPr>
          <p:nvPr>
            <p:ph type="title"/>
          </p:nvPr>
        </p:nvSpPr>
        <p:spPr>
          <a:xfrm>
            <a:off x="518864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4500"/>
              </a:lnSpc>
              <a:defRPr sz="48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>
          <a:xfrm>
            <a:off x="61913" y="6453188"/>
            <a:ext cx="1054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376092"/>
                </a:solidFill>
                <a:latin typeface="Calibri" pitchFamily="34" charset="0"/>
                <a:ea typeface="新細明體" pitchFamily="18" charset="-120"/>
              </a:defRPr>
            </a:lvl1pPr>
          </a:lstStyle>
          <a:p>
            <a:fld id="{6FDD91E7-E115-427F-A17D-9843BF30AFCC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2600" y="333375"/>
            <a:ext cx="8277225" cy="69215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193800"/>
            <a:ext cx="4038600" cy="49323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193800"/>
            <a:ext cx="4038600" cy="23891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735388"/>
            <a:ext cx="4038600" cy="23907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  <p:transition advTm="500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B18C4-4F3A-4D37-82B0-98392407A2C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46E4-D33E-4E82-AE52-4552BAB33C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71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23_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-76200"/>
            <a:ext cx="9144000" cy="631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515938" y="765175"/>
            <a:ext cx="3708400" cy="13747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fontAlgn="auto" hangingPunct="1">
              <a:lnSpc>
                <a:spcPts val="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7400" dirty="0" smtClean="0">
                <a:solidFill>
                  <a:srgbClr val="FFFF66"/>
                </a:solidFill>
                <a:latin typeface="Gill Sans MT" pitchFamily="34" charset="0"/>
              </a:rPr>
              <a:t>THANK</a:t>
            </a:r>
            <a:r>
              <a:rPr lang="en-US" altLang="zh-TW" sz="7400" dirty="0" smtClean="0">
                <a:solidFill>
                  <a:prstClr val="white"/>
                </a:solidFill>
                <a:latin typeface="Gill Sans MT" pitchFamily="34" charset="0"/>
              </a:rPr>
              <a:t> </a:t>
            </a:r>
          </a:p>
        </p:txBody>
      </p:sp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696913" y="2060575"/>
            <a:ext cx="3346450" cy="142081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fontAlgn="auto" hangingPunct="1">
              <a:lnSpc>
                <a:spcPts val="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2000" dirty="0" smtClean="0">
                <a:solidFill>
                  <a:srgbClr val="FFFF66"/>
                </a:solidFill>
                <a:latin typeface="Gill Sans MT" pitchFamily="34" charset="0"/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419361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22920" y="332656"/>
            <a:ext cx="7293496" cy="1368152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5200"/>
              </a:lnSpc>
              <a:defRPr>
                <a:latin typeface="Gill Sans MT"/>
                <a:cs typeface="Gill Sans M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350990"/>
            <a:ext cx="9144000" cy="507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472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標題投影片">
    <p:bg>
      <p:bgPr>
        <a:blipFill dpi="0" rotWithShape="0">
          <a:blip r:embed="rId2" cstate="print">
            <a:lum/>
          </a:blip>
          <a:srcRect/>
          <a:stretch>
            <a:fillRect l="-1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339850" y="1052513"/>
            <a:ext cx="7804150" cy="1920875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rPr lang="en-US" altLang="zh-TW"/>
              <a:t>Title</a:t>
            </a:r>
          </a:p>
        </p:txBody>
      </p:sp>
      <p:sp>
        <p:nvSpPr>
          <p:cNvPr id="55603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079750" y="3132138"/>
            <a:ext cx="4495800" cy="1981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</p:spTree>
  </p:cSld>
  <p:clrMapOvr>
    <a:masterClrMapping/>
  </p:clrMapOvr>
  <p:transition advTm="5000">
    <p:zoom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C8E2B-0655-4C03-878A-3E83F78C01D3}" type="datetimeFigureOut">
              <a:rPr lang="en-GB" smtClean="0"/>
              <a:pPr/>
              <a:t>19/01/2016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FDA3B-C87C-427F-80B0-ABF04F7FE96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pPr/>
              <a:t>1/19/2016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22920" y="332656"/>
            <a:ext cx="8121080" cy="692869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ct val="100000"/>
              </a:lnSpc>
              <a:defRPr>
                <a:solidFill>
                  <a:srgbClr val="3333FF"/>
                </a:solidFill>
                <a:latin typeface="Gill Sans MT" pitchFamily="34" charset="0"/>
                <a:ea typeface="微軟正黑體" pitchFamily="34" charset="-120"/>
                <a:cs typeface="Gill Sans MT" pitchFamily="34" charset="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8" name="內容版面配置區 2"/>
          <p:cNvSpPr>
            <a:spLocks noGrp="1"/>
          </p:cNvSpPr>
          <p:nvPr>
            <p:ph idx="1"/>
          </p:nvPr>
        </p:nvSpPr>
        <p:spPr>
          <a:xfrm>
            <a:off x="457200" y="1193800"/>
            <a:ext cx="8229600" cy="4932363"/>
          </a:xfrm>
          <a:prstGeom prst="rect">
            <a:avLst/>
          </a:prstGeom>
        </p:spPr>
        <p:txBody>
          <a:bodyPr/>
          <a:lstStyle>
            <a:lvl1pPr marL="342900" indent="-342900">
              <a:buFont typeface="Calibri" pitchFamily="34" charset="0"/>
              <a:buChar char="▪"/>
              <a:defRPr>
                <a:latin typeface="+mn-lt"/>
                <a:ea typeface="微軟正黑體" pitchFamily="34" charset="-120"/>
              </a:defRPr>
            </a:lvl1pPr>
            <a:lvl2pPr marL="742950" indent="-285750">
              <a:buFont typeface="Arial" pitchFamily="34" charset="0"/>
              <a:buChar char="•"/>
              <a:defRPr>
                <a:latin typeface="+mn-lt"/>
                <a:ea typeface="微軟正黑體" pitchFamily="34" charset="-120"/>
              </a:defRPr>
            </a:lvl2pPr>
            <a:lvl3pPr>
              <a:defRPr sz="1800">
                <a:latin typeface="+mn-lt"/>
                <a:ea typeface="微軟正黑體" pitchFamily="34" charset="-120"/>
              </a:defRPr>
            </a:lvl3pPr>
            <a:lvl4pPr>
              <a:defRPr sz="1400">
                <a:latin typeface="+mn-lt"/>
                <a:ea typeface="微軟正黑體" pitchFamily="34" charset="-120"/>
              </a:defRPr>
            </a:lvl4pPr>
            <a:lvl5pPr>
              <a:defRPr kumimoji="1" lang="zh-TW" altLang="en-US" sz="1200" b="1" dirty="0">
                <a:solidFill>
                  <a:schemeClr val="bg2"/>
                </a:solidFill>
                <a:latin typeface="+mn-lt"/>
                <a:ea typeface="微軟正黑體" pitchFamily="34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9" name="矩形 8"/>
          <p:cNvSpPr/>
          <p:nvPr userDrawn="1"/>
        </p:nvSpPr>
        <p:spPr>
          <a:xfrm>
            <a:off x="167208" y="6444044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114A8FF6-5540-4277-B260-83E5F8D9D40A}" type="slidenum">
              <a:rPr lang="en-US" altLang="zh-TW" sz="1800" b="1" i="1" smtClean="0">
                <a:solidFill>
                  <a:srgbClr val="0000FF"/>
                </a:solidFill>
                <a:latin typeface="Gill Sans MT" pitchFamily="34" charset="0"/>
              </a:rPr>
              <a:pPr>
                <a:defRPr/>
              </a:pPr>
              <a:t>‹#›</a:t>
            </a:fld>
            <a:endParaRPr lang="en-US" altLang="zh-TW" sz="1800" b="1" i="1" dirty="0">
              <a:solidFill>
                <a:srgbClr val="0000FF"/>
              </a:solidFill>
              <a:latin typeface="Gill Sans MT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5" t="85760" r="15138" b="9341"/>
          <a:stretch/>
        </p:blipFill>
        <p:spPr bwMode="auto">
          <a:xfrm>
            <a:off x="0" y="6350990"/>
            <a:ext cx="9144000" cy="507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5287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6921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1457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等腰三角形 11"/>
          <p:cNvSpPr/>
          <p:nvPr/>
        </p:nvSpPr>
        <p:spPr>
          <a:xfrm rot="5400000">
            <a:off x="18257" y="386556"/>
            <a:ext cx="431800" cy="468313"/>
          </a:xfrm>
          <a:prstGeom prst="triangle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5" name="Vertical Title 1"/>
          <p:cNvSpPr>
            <a:spLocks noGrp="1"/>
          </p:cNvSpPr>
          <p:nvPr>
            <p:ph type="title"/>
          </p:nvPr>
        </p:nvSpPr>
        <p:spPr>
          <a:xfrm>
            <a:off x="518864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4500"/>
              </a:lnSpc>
              <a:defRPr sz="480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>
          <a:xfrm>
            <a:off x="61913" y="6453188"/>
            <a:ext cx="1054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376092"/>
                </a:solidFill>
                <a:latin typeface="Calibri" pitchFamily="34" charset="0"/>
                <a:ea typeface="新細明體" pitchFamily="18" charset="-120"/>
              </a:defRPr>
            </a:lvl1pPr>
          </a:lstStyle>
          <a:p>
            <a:fld id="{80C0E21B-3E57-4AA3-8F2C-5BB1BBDB437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5"/>
          <p:cNvSpPr>
            <a:spLocks noGrp="1"/>
          </p:cNvSpPr>
          <p:nvPr>
            <p:ph type="sldNum" sz="quarter" idx="10"/>
          </p:nvPr>
        </p:nvSpPr>
        <p:spPr>
          <a:xfrm>
            <a:off x="61913" y="6453188"/>
            <a:ext cx="1054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376092"/>
                </a:solidFill>
                <a:latin typeface="Calibri" pitchFamily="34" charset="0"/>
                <a:ea typeface="新細明體" pitchFamily="18" charset="-120"/>
              </a:defRPr>
            </a:lvl1pPr>
          </a:lstStyle>
          <a:p>
            <a:fld id="{80C0E21B-3E57-4AA3-8F2C-5BB1BBDB437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GB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GB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FE1640-80A9-4A92-AF4A-E3B46EF82A3B}" type="datetimeFigureOut">
              <a:rPr lang="zh-TW" altLang="en-US" smtClean="0"/>
              <a:pPr/>
              <a:t>2016/1/19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756EE1F-F69D-44B5-960A-BF8B71DE491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65611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22920" y="332656"/>
            <a:ext cx="7293496" cy="1368152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5200"/>
              </a:lnSpc>
              <a:defRPr>
                <a:latin typeface="Gill Sans MT"/>
                <a:cs typeface="Gill Sans M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5"/>
          <p:cNvSpPr>
            <a:spLocks noGrp="1"/>
          </p:cNvSpPr>
          <p:nvPr>
            <p:ph type="sldNum" sz="quarter" idx="10"/>
          </p:nvPr>
        </p:nvSpPr>
        <p:spPr>
          <a:xfrm>
            <a:off x="61913" y="6453188"/>
            <a:ext cx="1054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376092"/>
                </a:solidFill>
                <a:latin typeface="Calibri" pitchFamily="34" charset="0"/>
                <a:ea typeface="新細明體" pitchFamily="18" charset="-120"/>
              </a:defRPr>
            </a:lvl1pPr>
          </a:lstStyle>
          <a:p>
            <a:fld id="{9E4AEA61-7C95-4A5B-B31F-72C1407386BB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22920" y="332656"/>
            <a:ext cx="8121080" cy="692869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ct val="100000"/>
              </a:lnSpc>
              <a:defRPr>
                <a:solidFill>
                  <a:srgbClr val="3333FF"/>
                </a:solidFill>
                <a:latin typeface="Gill Sans MT" pitchFamily="34" charset="0"/>
                <a:ea typeface="微軟正黑體" pitchFamily="34" charset="-120"/>
                <a:cs typeface="Gill Sans MT" pitchFamily="34" charset="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8" name="內容版面配置區 2"/>
          <p:cNvSpPr>
            <a:spLocks noGrp="1"/>
          </p:cNvSpPr>
          <p:nvPr>
            <p:ph idx="1"/>
          </p:nvPr>
        </p:nvSpPr>
        <p:spPr>
          <a:xfrm>
            <a:off x="457200" y="1193800"/>
            <a:ext cx="8229600" cy="4932363"/>
          </a:xfrm>
          <a:prstGeom prst="rect">
            <a:avLst/>
          </a:prstGeom>
        </p:spPr>
        <p:txBody>
          <a:bodyPr/>
          <a:lstStyle>
            <a:lvl1pPr marL="342900" indent="-342900">
              <a:buFont typeface="Calibri" pitchFamily="34" charset="0"/>
              <a:buChar char="▪"/>
              <a:defRPr>
                <a:latin typeface="+mn-lt"/>
                <a:ea typeface="微軟正黑體" pitchFamily="34" charset="-120"/>
              </a:defRPr>
            </a:lvl1pPr>
            <a:lvl2pPr marL="742950" indent="-285750">
              <a:buFont typeface="Arial" pitchFamily="34" charset="0"/>
              <a:buChar char="•"/>
              <a:defRPr>
                <a:latin typeface="+mn-lt"/>
                <a:ea typeface="微軟正黑體" pitchFamily="34" charset="-120"/>
              </a:defRPr>
            </a:lvl2pPr>
            <a:lvl3pPr>
              <a:defRPr sz="1800">
                <a:latin typeface="+mn-lt"/>
                <a:ea typeface="微軟正黑體" pitchFamily="34" charset="-120"/>
              </a:defRPr>
            </a:lvl3pPr>
            <a:lvl4pPr>
              <a:defRPr sz="1400">
                <a:latin typeface="+mn-lt"/>
                <a:ea typeface="微軟正黑體" pitchFamily="34" charset="-120"/>
              </a:defRPr>
            </a:lvl4pPr>
            <a:lvl5pPr>
              <a:defRPr kumimoji="1" lang="zh-TW" altLang="en-US" sz="1200" b="1" dirty="0">
                <a:solidFill>
                  <a:schemeClr val="bg2"/>
                </a:solidFill>
                <a:latin typeface="+mn-lt"/>
                <a:ea typeface="微軟正黑體" pitchFamily="34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9" name="矩形 8"/>
          <p:cNvSpPr/>
          <p:nvPr userDrawn="1"/>
        </p:nvSpPr>
        <p:spPr>
          <a:xfrm>
            <a:off x="167208" y="6444044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114A8FF6-5540-4277-B260-83E5F8D9D40A}" type="slidenum">
              <a:rPr lang="en-US" altLang="zh-TW" sz="1800" b="1" i="1" smtClean="0">
                <a:solidFill>
                  <a:srgbClr val="0000FF"/>
                </a:solidFill>
                <a:latin typeface="Gill Sans MT" pitchFamily="34" charset="0"/>
              </a:rPr>
              <a:pPr>
                <a:defRPr/>
              </a:pPr>
              <a:t>‹#›</a:t>
            </a:fld>
            <a:endParaRPr lang="en-US" altLang="zh-TW" sz="1800" b="1" i="1" dirty="0">
              <a:solidFill>
                <a:srgbClr val="0000FF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287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GB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GB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FE1640-80A9-4A92-AF4A-E3B46EF82A3B}" type="datetimeFigureOut">
              <a:rPr lang="zh-TW" altLang="en-US" smtClean="0"/>
              <a:pPr/>
              <a:t>2016/1/19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756EE1F-F69D-44B5-960A-BF8B71DE491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502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2C8E2B-0655-4C03-878A-3E83F78C01D3}" type="datetimeFigureOut">
              <a:rPr lang="en-GB" smtClean="0"/>
              <a:pPr/>
              <a:t>19/01/2016</a:t>
            </a:fld>
            <a:endParaRPr lang="en-GB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38FDA3B-C87C-427F-80B0-ABF04F7FE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83485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等腰三角形 9"/>
          <p:cNvSpPr/>
          <p:nvPr userDrawn="1"/>
        </p:nvSpPr>
        <p:spPr>
          <a:xfrm rot="10800000">
            <a:off x="1476375" y="-26988"/>
            <a:ext cx="431800" cy="306388"/>
          </a:xfrm>
          <a:prstGeom prst="triangle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5" name="Vertical Title 1"/>
          <p:cNvSpPr>
            <a:spLocks noGrp="1"/>
          </p:cNvSpPr>
          <p:nvPr>
            <p:ph type="title"/>
          </p:nvPr>
        </p:nvSpPr>
        <p:spPr>
          <a:xfrm>
            <a:off x="1537320" y="274638"/>
            <a:ext cx="7283152" cy="1143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45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>
          <a:xfrm>
            <a:off x="61913" y="6453188"/>
            <a:ext cx="1054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376092"/>
                </a:solidFill>
                <a:latin typeface="Calibri" pitchFamily="34" charset="0"/>
                <a:ea typeface="新細明體" pitchFamily="18" charset="-120"/>
              </a:defRPr>
            </a:lvl1pPr>
          </a:lstStyle>
          <a:p>
            <a:fld id="{707C5978-2B5C-415B-8A6E-A32D53B105CC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5"/>
          <p:cNvSpPr>
            <a:spLocks noGrp="1"/>
          </p:cNvSpPr>
          <p:nvPr>
            <p:ph type="sldNum" sz="quarter" idx="10"/>
          </p:nvPr>
        </p:nvSpPr>
        <p:spPr>
          <a:xfrm>
            <a:off x="61913" y="6453188"/>
            <a:ext cx="1054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376092"/>
                </a:solidFill>
                <a:latin typeface="Calibri" pitchFamily="34" charset="0"/>
                <a:ea typeface="新細明體" pitchFamily="18" charset="-120"/>
              </a:defRPr>
            </a:lvl1pPr>
          </a:lstStyle>
          <a:p>
            <a:fld id="{813AB107-1E64-4237-A81C-B4CFBFB25C69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627313" y="0"/>
            <a:ext cx="6516687" cy="1196975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 altLang="zh-TW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2555875" cy="1196975"/>
          </a:xfrm>
          <a:prstGeom prst="rect">
            <a:avLst/>
          </a:prstGeom>
          <a:solidFill>
            <a:srgbClr val="6FC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altLang="zh-TW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6896" y="485800"/>
            <a:ext cx="7293496" cy="1143000"/>
          </a:xfrm>
          <a:prstGeom prst="rect">
            <a:avLst/>
          </a:prstGeom>
        </p:spPr>
        <p:txBody>
          <a:bodyPr vert="horz"/>
          <a:lstStyle>
            <a:lvl1pPr algn="l">
              <a:defRPr>
                <a:latin typeface="Gill Sans MT"/>
                <a:cs typeface="Gill Sans MT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22920" y="332656"/>
            <a:ext cx="7293496" cy="1368152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5200"/>
              </a:lnSpc>
              <a:defRPr>
                <a:latin typeface="Gill Sans MT"/>
                <a:cs typeface="Gill Sans MT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5"/>
          <p:cNvSpPr>
            <a:spLocks noGrp="1"/>
          </p:cNvSpPr>
          <p:nvPr>
            <p:ph type="sldNum" sz="quarter" idx="10"/>
          </p:nvPr>
        </p:nvSpPr>
        <p:spPr>
          <a:xfrm>
            <a:off x="61913" y="6453188"/>
            <a:ext cx="1054100" cy="365125"/>
          </a:xfrm>
        </p:spPr>
        <p:txBody>
          <a:bodyPr/>
          <a:lstStyle>
            <a:lvl1pPr algn="l">
              <a:defRPr>
                <a:solidFill>
                  <a:srgbClr val="376092"/>
                </a:solidFill>
              </a:defRPr>
            </a:lvl1pPr>
          </a:lstStyle>
          <a:p>
            <a:fld id="{8B9BBDFC-6541-4A3E-8B73-43990E43F3FC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2600" y="333375"/>
            <a:ext cx="8277225" cy="69215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193800"/>
            <a:ext cx="8229600" cy="49323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  <p:transition advClick="0" advTm="200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2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等腰三角形 9"/>
          <p:cNvSpPr/>
          <p:nvPr userDrawn="1"/>
        </p:nvSpPr>
        <p:spPr>
          <a:xfrm rot="10800000">
            <a:off x="1476375" y="-26988"/>
            <a:ext cx="431800" cy="306388"/>
          </a:xfrm>
          <a:prstGeom prst="triangle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5" name="Vertical Title 1"/>
          <p:cNvSpPr>
            <a:spLocks noGrp="1"/>
          </p:cNvSpPr>
          <p:nvPr>
            <p:ph type="title"/>
          </p:nvPr>
        </p:nvSpPr>
        <p:spPr>
          <a:xfrm>
            <a:off x="1537320" y="274638"/>
            <a:ext cx="7283152" cy="1143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45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>
          <a:xfrm>
            <a:off x="61913" y="6453188"/>
            <a:ext cx="1054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376092"/>
                </a:solidFill>
                <a:latin typeface="Calibri" pitchFamily="34" charset="0"/>
                <a:ea typeface="新細明體" pitchFamily="18" charset="-120"/>
              </a:defRPr>
            </a:lvl1pPr>
          </a:lstStyle>
          <a:p>
            <a:fld id="{707C5978-2B5C-415B-8A6E-A32D53B105CC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2600" y="333375"/>
            <a:ext cx="8277225" cy="69215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193800"/>
            <a:ext cx="4038600" cy="49323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193800"/>
            <a:ext cx="4038600" cy="49323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  <p:transition advClick="0" advTm="200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標題，物件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2600" y="333375"/>
            <a:ext cx="8277225" cy="69215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193800"/>
            <a:ext cx="4038600" cy="49323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648200" y="1193800"/>
            <a:ext cx="4038600" cy="49323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  <p:transition advTm="500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2600" y="333375"/>
            <a:ext cx="8277225" cy="69215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193800"/>
            <a:ext cx="8229600" cy="49323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noProof="0" smtClean="0"/>
              <a:t>按一下圖示以新增表格</a:t>
            </a:r>
            <a:endParaRPr lang="zh-TW" altLang="en-US" noProof="0"/>
          </a:p>
        </p:txBody>
      </p:sp>
    </p:spTree>
  </p:cSld>
  <p:clrMapOvr>
    <a:masterClrMapping/>
  </p:clrMapOvr>
  <p:transition advClick="0" advTm="200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2600" y="333375"/>
            <a:ext cx="8277225" cy="69215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193800"/>
            <a:ext cx="4038600" cy="49323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193800"/>
            <a:ext cx="4038600" cy="23891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735388"/>
            <a:ext cx="4038600" cy="23907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  <p:transition advTm="500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bg>
      <p:bgPr>
        <a:blipFill dpi="0" rotWithShape="0">
          <a:blip r:embed="rId2" cstate="print">
            <a:lum/>
          </a:blip>
          <a:srcRect/>
          <a:stretch>
            <a:fillRect l="-1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339850" y="1052513"/>
            <a:ext cx="7804150" cy="1920875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rPr lang="zh-TW" altLang="en-US" smtClean="0"/>
              <a:t>按一下以編輯母片標題樣式</a:t>
            </a:r>
            <a:endParaRPr lang="en-US" altLang="zh-TW"/>
          </a:p>
        </p:txBody>
      </p:sp>
      <p:sp>
        <p:nvSpPr>
          <p:cNvPr id="55603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079750" y="3132138"/>
            <a:ext cx="4495800" cy="1981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</p:cSld>
  <p:clrMapOvr>
    <a:masterClrMapping/>
  </p:clrMapOvr>
  <p:transition advTm="5000"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B18C4-4F3A-4D37-82B0-98392407A2C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46E4-D33E-4E82-AE52-4552BAB33C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51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B18C4-4F3A-4D37-82B0-98392407A2C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46E4-D33E-4E82-AE52-4552BAB33C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83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B18C4-4F3A-4D37-82B0-98392407A2C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46E4-D33E-4E82-AE52-4552BAB33C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73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B18C4-4F3A-4D37-82B0-98392407A2C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46E4-D33E-4E82-AE52-4552BAB33C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48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23_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-76200"/>
            <a:ext cx="9144000" cy="631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515303" y="765176"/>
            <a:ext cx="3709669" cy="137473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fontAlgn="auto" hangingPunct="1">
              <a:lnSpc>
                <a:spcPts val="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7400" dirty="0" smtClean="0">
                <a:solidFill>
                  <a:srgbClr val="FFFF66"/>
                </a:solidFill>
                <a:latin typeface="Gill Sans MT" pitchFamily="34" charset="0"/>
              </a:rPr>
              <a:t>THANK</a:t>
            </a:r>
            <a:r>
              <a:rPr lang="en-US" altLang="zh-TW" sz="7400" dirty="0" smtClean="0">
                <a:solidFill>
                  <a:prstClr val="white"/>
                </a:solidFill>
                <a:latin typeface="Gill Sans MT" pitchFamily="34" charset="0"/>
              </a:rPr>
              <a:t> </a:t>
            </a:r>
          </a:p>
        </p:txBody>
      </p:sp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696348" y="2060576"/>
            <a:ext cx="3347583" cy="137473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fontAlgn="auto" hangingPunct="1">
              <a:lnSpc>
                <a:spcPts val="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2000" dirty="0" smtClean="0">
                <a:solidFill>
                  <a:srgbClr val="FFFF66"/>
                </a:solidFill>
                <a:latin typeface="Gill Sans MT" pitchFamily="34" charset="0"/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97001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5"/>
          <p:cNvSpPr>
            <a:spLocks noGrp="1"/>
          </p:cNvSpPr>
          <p:nvPr>
            <p:ph type="sldNum" sz="quarter" idx="10"/>
          </p:nvPr>
        </p:nvSpPr>
        <p:spPr>
          <a:xfrm>
            <a:off x="61913" y="6453188"/>
            <a:ext cx="1054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376092"/>
                </a:solidFill>
                <a:latin typeface="Calibri" pitchFamily="34" charset="0"/>
                <a:ea typeface="新細明體" pitchFamily="18" charset="-120"/>
              </a:defRPr>
            </a:lvl1pPr>
          </a:lstStyle>
          <a:p>
            <a:fld id="{813AB107-1E64-4237-A81C-B4CFBFB25C69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70669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6744" y="103420"/>
            <a:ext cx="8679542" cy="692152"/>
          </a:xfrm>
          <a:effectLst/>
        </p:spPr>
        <p:txBody>
          <a:bodyPr/>
          <a:lstStyle>
            <a:lvl1pPr algn="ctr">
              <a:defRPr sz="2800">
                <a:solidFill>
                  <a:srgbClr val="0070C0"/>
                </a:solidFill>
                <a:effectLst/>
                <a:latin typeface="+mj-lt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38125" y="904877"/>
            <a:ext cx="8705850" cy="5221288"/>
          </a:xfr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954239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5246561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193802"/>
            <a:ext cx="4038600" cy="49323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193802"/>
            <a:ext cx="4038600" cy="49323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54628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72414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83281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24147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3266090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6683608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8557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627313" y="0"/>
            <a:ext cx="6516687" cy="1196975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 altLang="zh-TW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2555875" cy="1196975"/>
          </a:xfrm>
          <a:prstGeom prst="rect">
            <a:avLst/>
          </a:prstGeom>
          <a:solidFill>
            <a:srgbClr val="6FC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altLang="zh-TW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6896" y="485800"/>
            <a:ext cx="7293496" cy="1143000"/>
          </a:xfrm>
          <a:prstGeom prst="rect">
            <a:avLst/>
          </a:prstGeom>
        </p:spPr>
        <p:txBody>
          <a:bodyPr vert="horz"/>
          <a:lstStyle>
            <a:lvl1pPr algn="l">
              <a:defRPr>
                <a:latin typeface="Gill Sans MT"/>
                <a:cs typeface="Gill Sans M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333377"/>
            <a:ext cx="2074862" cy="579278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6" y="333377"/>
            <a:ext cx="6075363" cy="579278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68376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22920" y="332656"/>
            <a:ext cx="8121080" cy="692869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ct val="100000"/>
              </a:lnSpc>
              <a:defRPr>
                <a:solidFill>
                  <a:srgbClr val="3333FF"/>
                </a:solidFill>
                <a:latin typeface="Gill Sans MT" pitchFamily="34" charset="0"/>
                <a:ea typeface="微軟正黑體" pitchFamily="34" charset="-120"/>
                <a:cs typeface="Gill Sans MT" pitchFamily="34" charset="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8" name="內容版面配置區 2"/>
          <p:cNvSpPr>
            <a:spLocks noGrp="1"/>
          </p:cNvSpPr>
          <p:nvPr>
            <p:ph idx="1"/>
          </p:nvPr>
        </p:nvSpPr>
        <p:spPr>
          <a:xfrm>
            <a:off x="457200" y="1193800"/>
            <a:ext cx="8229600" cy="4932363"/>
          </a:xfrm>
          <a:prstGeom prst="rect">
            <a:avLst/>
          </a:prstGeom>
        </p:spPr>
        <p:txBody>
          <a:bodyPr/>
          <a:lstStyle>
            <a:lvl1pPr marL="342900" indent="-342900">
              <a:buFont typeface="Calibri" pitchFamily="34" charset="0"/>
              <a:buChar char="▪"/>
              <a:defRPr>
                <a:latin typeface="+mn-lt"/>
                <a:ea typeface="微軟正黑體" pitchFamily="34" charset="-120"/>
              </a:defRPr>
            </a:lvl1pPr>
            <a:lvl2pPr marL="742950" indent="-285750">
              <a:buFont typeface="Arial" pitchFamily="34" charset="0"/>
              <a:buChar char="•"/>
              <a:defRPr>
                <a:latin typeface="+mn-lt"/>
                <a:ea typeface="微軟正黑體" pitchFamily="34" charset="-120"/>
              </a:defRPr>
            </a:lvl2pPr>
            <a:lvl3pPr>
              <a:defRPr sz="1800">
                <a:latin typeface="+mn-lt"/>
                <a:ea typeface="微軟正黑體" pitchFamily="34" charset="-120"/>
              </a:defRPr>
            </a:lvl3pPr>
            <a:lvl4pPr>
              <a:defRPr sz="1400">
                <a:latin typeface="+mn-lt"/>
                <a:ea typeface="微軟正黑體" pitchFamily="34" charset="-120"/>
              </a:defRPr>
            </a:lvl4pPr>
            <a:lvl5pPr>
              <a:defRPr kumimoji="1" lang="zh-TW" altLang="en-US" sz="1200" b="1" dirty="0">
                <a:solidFill>
                  <a:schemeClr val="bg2"/>
                </a:solidFill>
                <a:latin typeface="+mn-lt"/>
                <a:ea typeface="微軟正黑體" pitchFamily="34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9" name="矩形 8"/>
          <p:cNvSpPr/>
          <p:nvPr userDrawn="1"/>
        </p:nvSpPr>
        <p:spPr>
          <a:xfrm>
            <a:off x="167208" y="6444044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114A8FF6-5540-4277-B260-83E5F8D9D40A}" type="slidenum">
              <a:rPr lang="en-US" altLang="zh-TW" sz="1800" b="1" i="1" smtClean="0">
                <a:solidFill>
                  <a:srgbClr val="0000FF"/>
                </a:solidFill>
                <a:latin typeface="Gill Sans MT" pitchFamily="34" charset="0"/>
              </a:rPr>
              <a:pPr>
                <a:defRPr/>
              </a:pPr>
              <a:t>‹#›</a:t>
            </a:fld>
            <a:endParaRPr lang="en-US" altLang="zh-TW" sz="1800" b="1" i="1" dirty="0">
              <a:solidFill>
                <a:srgbClr val="0000FF"/>
              </a:solidFill>
              <a:latin typeface="Gill Sans MT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5" t="85760" r="15138" b="9341"/>
          <a:stretch/>
        </p:blipFill>
        <p:spPr bwMode="auto">
          <a:xfrm>
            <a:off x="0" y="6350990"/>
            <a:ext cx="9144000" cy="507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5287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193800"/>
            <a:ext cx="4038600" cy="4932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193800"/>
            <a:ext cx="4038600" cy="4932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22920" y="332656"/>
            <a:ext cx="7293496" cy="1368152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5200"/>
              </a:lnSpc>
              <a:defRPr>
                <a:latin typeface="Gill Sans MT"/>
                <a:cs typeface="Gill Sans M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333375"/>
            <a:ext cx="2074862" cy="579278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333375"/>
            <a:ext cx="6075363" cy="579278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333375"/>
            <a:ext cx="8277225" cy="6921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193800"/>
            <a:ext cx="8229600" cy="4932363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295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484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87709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193800"/>
            <a:ext cx="4038600" cy="4932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193800"/>
            <a:ext cx="4038600" cy="4932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021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652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258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5"/>
          <p:cNvSpPr>
            <a:spLocks noGrp="1"/>
          </p:cNvSpPr>
          <p:nvPr>
            <p:ph type="sldNum" sz="quarter" idx="10"/>
          </p:nvPr>
        </p:nvSpPr>
        <p:spPr>
          <a:xfrm>
            <a:off x="61913" y="6453188"/>
            <a:ext cx="1054100" cy="365125"/>
          </a:xfrm>
        </p:spPr>
        <p:txBody>
          <a:bodyPr/>
          <a:lstStyle>
            <a:lvl1pPr algn="l">
              <a:defRPr>
                <a:solidFill>
                  <a:srgbClr val="376092"/>
                </a:solidFill>
              </a:defRPr>
            </a:lvl1pPr>
          </a:lstStyle>
          <a:p>
            <a:fld id="{8B9BBDFC-6541-4A3E-8B73-43990E43F3FC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89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62712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85426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393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333375"/>
            <a:ext cx="2074862" cy="579278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333375"/>
            <a:ext cx="6075363" cy="579278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968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683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252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81880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193800"/>
            <a:ext cx="4038600" cy="4932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193800"/>
            <a:ext cx="4038600" cy="4932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377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632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2600" y="333375"/>
            <a:ext cx="8277225" cy="69215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193800"/>
            <a:ext cx="4038600" cy="49323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193800"/>
            <a:ext cx="4038600" cy="49323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  <p:transition advClick="0" advTm="200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335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658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1873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6786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682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333375"/>
            <a:ext cx="2074862" cy="579278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333375"/>
            <a:ext cx="6075363" cy="579278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407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098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028498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2745970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193800"/>
            <a:ext cx="4038600" cy="4932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193800"/>
            <a:ext cx="4038600" cy="4932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4806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標題，物件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2600" y="333375"/>
            <a:ext cx="8277225" cy="69215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193800"/>
            <a:ext cx="4038600" cy="49323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648200" y="1193800"/>
            <a:ext cx="4038600" cy="49323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  <p:transition advTm="500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496630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134616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431756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66002917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09022356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703008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4963" y="333375"/>
            <a:ext cx="2074862" cy="579278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333375"/>
            <a:ext cx="6075363" cy="579278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451909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B18C4-4F3A-4D37-82B0-98392407A2C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46E4-D33E-4E82-AE52-4552BAB33C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10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B18C4-4F3A-4D37-82B0-98392407A2C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46E4-D33E-4E82-AE52-4552BAB33C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45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B18C4-4F3A-4D37-82B0-98392407A2C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2016/1/19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146E4-D33E-4E82-AE52-4552BAB33C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24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99.xml"/><Relationship Id="rId7" Type="http://schemas.openxmlformats.org/officeDocument/2006/relationships/theme" Target="../theme/theme13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8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00" y="333375"/>
            <a:ext cx="8277225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3800"/>
            <a:ext cx="8229600" cy="493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240671908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23" r:id="rId1"/>
    <p:sldLayoutId id="2147484224" r:id="rId2"/>
    <p:sldLayoutId id="2147484225" r:id="rId3"/>
    <p:sldLayoutId id="2147484226" r:id="rId4"/>
    <p:sldLayoutId id="2147484227" r:id="rId5"/>
    <p:sldLayoutId id="2147484228" r:id="rId6"/>
    <p:sldLayoutId id="2147484229" r:id="rId7"/>
    <p:sldLayoutId id="2147484230" r:id="rId8"/>
    <p:sldLayoutId id="2147484231" r:id="rId9"/>
    <p:sldLayoutId id="2147484232" r:id="rId10"/>
    <p:sldLayoutId id="214748423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b="1">
          <a:solidFill>
            <a:schemeClr val="bg2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00" y="333375"/>
            <a:ext cx="8277225" cy="692150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DDDDD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3800"/>
            <a:ext cx="8229600" cy="493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buChar char="»"/>
        <a:defRPr kumimoji="1" sz="1200" b="1">
          <a:solidFill>
            <a:schemeClr val="bg2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00" y="333375"/>
            <a:ext cx="8277225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3800"/>
            <a:ext cx="8229600" cy="49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168680363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1" r:id="rId3"/>
    <p:sldLayoutId id="2147484252" r:id="rId4"/>
    <p:sldLayoutId id="2147484253" r:id="rId5"/>
    <p:sldLayoutId id="2147484254" r:id="rId6"/>
    <p:sldLayoutId id="2147484255" r:id="rId7"/>
    <p:sldLayoutId id="2147484256" r:id="rId8"/>
    <p:sldLayoutId id="2147484257" r:id="rId9"/>
    <p:sldLayoutId id="2147484258" r:id="rId10"/>
    <p:sldLayoutId id="2147484259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b="1">
          <a:solidFill>
            <a:schemeClr val="bg2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0DB18C4-4F3A-4D37-82B0-98392407A2C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2016/1/19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A4146E4-D33E-4E82-AE52-4552BAB33C6B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944037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5" r:id="rId1"/>
    <p:sldLayoutId id="2147484266" r:id="rId2"/>
    <p:sldLayoutId id="2147484267" r:id="rId3"/>
    <p:sldLayoutId id="2147484268" r:id="rId4"/>
    <p:sldLayoutId id="2147484269" r:id="rId5"/>
    <p:sldLayoutId id="2147484270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ea typeface="新細明體" pitchFamily="18" charset="-120"/>
              </a:defRPr>
            </a:lvl1pPr>
          </a:lstStyle>
          <a:p>
            <a:fld id="{B7FE1640-80A9-4A92-AF4A-E3B46EF82A3B}" type="datetimeFigureOut">
              <a:rPr lang="zh-TW" altLang="en-US"/>
              <a:pPr/>
              <a:t>2016/1/19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  <a:ea typeface="新細明體" pitchFamily="18" charset="-120"/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ea typeface="新細明體" pitchFamily="18" charset="-120"/>
              </a:defRPr>
            </a:lvl1pPr>
          </a:lstStyle>
          <a:p>
            <a:fld id="{6756EE1F-F69D-44B5-960A-BF8B71DE4916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8" r:id="rId4"/>
    <p:sldLayoutId id="2147483979" r:id="rId5"/>
    <p:sldLayoutId id="2147483981" r:id="rId6"/>
    <p:sldLayoutId id="2147483982" r:id="rId7"/>
    <p:sldLayoutId id="2147484260" r:id="rId8"/>
    <p:sldLayoutId id="2147484261" r:id="rId9"/>
    <p:sldLayoutId id="2147484262" r:id="rId10"/>
    <p:sldLayoutId id="21474842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62" r:id="rId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ea typeface="新細明體" pitchFamily="18" charset="-120"/>
              </a:defRPr>
            </a:lvl1pPr>
          </a:lstStyle>
          <a:p>
            <a:fld id="{B7FE1640-80A9-4A92-AF4A-E3B46EF82A3B}" type="datetimeFigureOut">
              <a:rPr lang="zh-TW" altLang="en-US"/>
              <a:pPr/>
              <a:t>2016/1/19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  <a:ea typeface="新細明體" pitchFamily="18" charset="-120"/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ea typeface="新細明體" pitchFamily="18" charset="-120"/>
              </a:defRPr>
            </a:lvl1pPr>
          </a:lstStyle>
          <a:p>
            <a:fld id="{6756EE1F-F69D-44B5-960A-BF8B71DE4916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4" r:id="rId1"/>
    <p:sldLayoutId id="2147484165" r:id="rId2"/>
    <p:sldLayoutId id="2147484166" r:id="rId3"/>
    <p:sldLayoutId id="2147484167" r:id="rId4"/>
    <p:sldLayoutId id="2147484168" r:id="rId5"/>
    <p:sldLayoutId id="2147484169" r:id="rId6"/>
    <p:sldLayoutId id="2147484170" r:id="rId7"/>
    <p:sldLayoutId id="2147484171" r:id="rId8"/>
    <p:sldLayoutId id="2147484172" r:id="rId9"/>
    <p:sldLayoutId id="2147484173" r:id="rId10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新細明體" charset="0"/>
          <a:cs typeface="新細明體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0DB18C4-4F3A-4D37-82B0-98392407A2C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2016/1/19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A4146E4-D33E-4E82-AE52-4552BAB33C6B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13454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08" y="333377"/>
            <a:ext cx="8277225" cy="692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3802"/>
            <a:ext cx="8229600" cy="4932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98491714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96" r:id="rId1"/>
    <p:sldLayoutId id="2147484197" r:id="rId2"/>
    <p:sldLayoutId id="2147484198" r:id="rId3"/>
    <p:sldLayoutId id="2147484199" r:id="rId4"/>
    <p:sldLayoutId id="2147484200" r:id="rId5"/>
    <p:sldLayoutId id="2147484201" r:id="rId6"/>
    <p:sldLayoutId id="2147484202" r:id="rId7"/>
    <p:sldLayoutId id="2147484203" r:id="rId8"/>
    <p:sldLayoutId id="2147484204" r:id="rId9"/>
    <p:sldLayoutId id="2147484205" r:id="rId10"/>
    <p:sldLayoutId id="2147484206" r:id="rId11"/>
    <p:sldLayoutId id="2147484235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b="1">
          <a:solidFill>
            <a:schemeClr val="bg2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82600" y="333375"/>
            <a:ext cx="8277225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3800"/>
            <a:ext cx="8229600" cy="49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endParaRPr lang="en-US" altLang="zh-TW" smtClean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09" r:id="rId1"/>
    <p:sldLayoutId id="2147484210" r:id="rId2"/>
    <p:sldLayoutId id="2147484211" r:id="rId3"/>
    <p:sldLayoutId id="2147484212" r:id="rId4"/>
    <p:sldLayoutId id="2147484213" r:id="rId5"/>
    <p:sldLayoutId id="2147484214" r:id="rId6"/>
    <p:sldLayoutId id="2147484215" r:id="rId7"/>
    <p:sldLayoutId id="2147484216" r:id="rId8"/>
    <p:sldLayoutId id="2147484217" r:id="rId9"/>
    <p:sldLayoutId id="2147484218" r:id="rId10"/>
    <p:sldLayoutId id="2147484219" r:id="rId11"/>
    <p:sldLayoutId id="2147484220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PMingLiU" pitchFamily="18" charset="-120"/>
          <a:cs typeface="+mj-cs"/>
        </a:defRPr>
      </a:lvl1pPr>
      <a:lvl2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PMingLiU" pitchFamily="18" charset="-120"/>
        </a:defRPr>
      </a:lvl2pPr>
      <a:lvl3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PMingLiU" pitchFamily="18" charset="-120"/>
        </a:defRPr>
      </a:lvl3pPr>
      <a:lvl4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PMingLiU" pitchFamily="18" charset="-120"/>
        </a:defRPr>
      </a:lvl4pPr>
      <a:lvl5pPr algn="l" rtl="0" eaLnBrk="0" fontAlgn="ctr" hangingPunct="0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PMingLiU" pitchFamily="18" charset="-120"/>
        </a:defRPr>
      </a:lvl5pPr>
      <a:lvl6pPr marL="4572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l" rtl="0" fontAlgn="ctr">
        <a:lnSpc>
          <a:spcPct val="85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kumimoji="1" sz="2400" b="1">
          <a:solidFill>
            <a:schemeClr val="bg2"/>
          </a:solidFill>
          <a:latin typeface="+mn-lt"/>
          <a:ea typeface="PMingLiU" pitchFamily="18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2000" b="1">
          <a:solidFill>
            <a:schemeClr val="bg2"/>
          </a:solidFill>
          <a:latin typeface="+mn-lt"/>
          <a:ea typeface="PMingLiU" pitchFamily="18" charset="-12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5000"/>
        <a:buFont typeface="Wingdings" pitchFamily="2" charset="2"/>
        <a:buChar char="§"/>
        <a:defRPr kumimoji="1" b="1">
          <a:solidFill>
            <a:schemeClr val="bg2"/>
          </a:solidFill>
          <a:latin typeface="+mn-lt"/>
          <a:ea typeface="PMingLiU" pitchFamily="18" charset="-12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Times New Roman" pitchFamily="18" charset="0"/>
        <a:buChar char="–"/>
        <a:defRPr kumimoji="1" sz="1200" b="1">
          <a:solidFill>
            <a:schemeClr val="bg2"/>
          </a:solidFill>
          <a:latin typeface="+mn-lt"/>
          <a:ea typeface="PMingLiU" pitchFamily="18" charset="-12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PMingLiU" pitchFamily="18" charset="-12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defRPr kumimoji="1" sz="1200" b="1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0.jpeg"/><Relationship Id="rId5" Type="http://schemas.microsoft.com/office/2007/relationships/hdphoto" Target="../media/hdphoto8.wdp"/><Relationship Id="rId4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notesSlide" Target="../notesSlides/notesSlide14.xml"/><Relationship Id="rId7" Type="http://schemas.microsoft.com/office/2007/relationships/hdphoto" Target="../media/hdphoto9.wdp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image" Target="../media/image23.png"/><Relationship Id="rId7" Type="http://schemas.microsoft.com/office/2007/relationships/hdphoto" Target="../media/hdphoto2.wdp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5" Type="http://schemas.openxmlformats.org/officeDocument/2006/relationships/image" Target="../media/image33.png"/><Relationship Id="rId10" Type="http://schemas.microsoft.com/office/2007/relationships/hdphoto" Target="../media/hdphoto1.wdp"/><Relationship Id="rId4" Type="http://schemas.openxmlformats.org/officeDocument/2006/relationships/image" Target="../media/image24.png"/><Relationship Id="rId9" Type="http://schemas.openxmlformats.org/officeDocument/2006/relationships/image" Target="../media/image28.png"/><Relationship Id="rId14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85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84.jpeg"/><Relationship Id="rId5" Type="http://schemas.openxmlformats.org/officeDocument/2006/relationships/image" Target="../media/image81.png"/><Relationship Id="rId4" Type="http://schemas.openxmlformats.org/officeDocument/2006/relationships/image" Target="../media/image3.jpeg"/><Relationship Id="rId9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88.pn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8.png"/><Relationship Id="rId3" Type="http://schemas.openxmlformats.org/officeDocument/2006/relationships/image" Target="../media/image34.png"/><Relationship Id="rId21" Type="http://schemas.openxmlformats.org/officeDocument/2006/relationships/image" Target="../media/image51.jpe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6" Type="http://schemas.microsoft.com/office/2007/relationships/hdphoto" Target="../media/hdphoto4.wdp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19" Type="http://schemas.openxmlformats.org/officeDocument/2006/relationships/image" Target="../media/image49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5.png"/><Relationship Id="rId7" Type="http://schemas.openxmlformats.org/officeDocument/2006/relationships/image" Target="../media/image58.png"/><Relationship Id="rId12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11" Type="http://schemas.microsoft.com/office/2007/relationships/hdphoto" Target="../media/hdphoto1.wdp"/><Relationship Id="rId5" Type="http://schemas.openxmlformats.org/officeDocument/2006/relationships/image" Target="../media/image56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6.xml"/><Relationship Id="rId6" Type="http://schemas.microsoft.com/office/2007/relationships/hdphoto" Target="../media/hdphoto5.wdp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 txBox="1">
            <a:spLocks noChangeArrowheads="1"/>
          </p:cNvSpPr>
          <p:nvPr/>
        </p:nvSpPr>
        <p:spPr>
          <a:xfrm>
            <a:off x="4402138" y="4508500"/>
            <a:ext cx="4495800" cy="1150938"/>
          </a:xfrm>
          <a:prstGeom prst="rect">
            <a:avLst/>
          </a:prstGeom>
        </p:spPr>
        <p:txBody>
          <a:bodyPr/>
          <a:lstStyle/>
          <a:p>
            <a:pPr lvl="0" algn="r">
              <a:lnSpc>
                <a:spcPct val="80000"/>
              </a:lnSpc>
              <a:spcAft>
                <a:spcPts val="600"/>
              </a:spcAft>
              <a:defRPr/>
            </a:pPr>
            <a:endParaRPr kumimoji="0" lang="en-US" altLang="zh-TW" sz="15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475656" y="1772816"/>
            <a:ext cx="7344816" cy="133956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algn="ctr">
              <a:lnSpc>
                <a:spcPts val="5200"/>
              </a:lnSpc>
            </a:pPr>
            <a:r>
              <a:rPr lang="en-US" altLang="zh-TW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Gill Sans MT"/>
              </a:rPr>
              <a:t>FPM-7000 series</a:t>
            </a:r>
          </a:p>
          <a:p>
            <a:r>
              <a:rPr lang="en-US" altLang="zh-TW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Gill Sans MT"/>
              </a:rPr>
              <a:t>      FPM-7000W 16:9 Wide Screen Industrial Monitor</a:t>
            </a:r>
          </a:p>
          <a:p>
            <a:r>
              <a:rPr lang="en-US" altLang="zh-TW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Gill Sans MT"/>
              </a:rPr>
              <a:t>      FPM-7000T   4:3 Wide Temperature Industrial Monitor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j-ea"/>
              <a:cs typeface="Gill Sans MT"/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1835696" y="3501008"/>
            <a:ext cx="6192688" cy="2255848"/>
            <a:chOff x="224378" y="1825033"/>
            <a:chExt cx="9028142" cy="4291863"/>
          </a:xfrm>
        </p:grpSpPr>
        <p:grpSp>
          <p:nvGrpSpPr>
            <p:cNvPr id="22" name="群組 4"/>
            <p:cNvGrpSpPr/>
            <p:nvPr/>
          </p:nvGrpSpPr>
          <p:grpSpPr>
            <a:xfrm>
              <a:off x="412874" y="2237795"/>
              <a:ext cx="8839646" cy="3879101"/>
              <a:chOff x="348383" y="1622892"/>
              <a:chExt cx="7983248" cy="3360541"/>
            </a:xfrm>
          </p:grpSpPr>
          <p:pic>
            <p:nvPicPr>
              <p:cNvPr id="27" name="Picture 7" descr="D:\Marketing\HMI\Sally\Photo\FPM\FPM-7151W\FPM-7151W_1_B.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572" b="12800"/>
              <a:stretch/>
            </p:blipFill>
            <p:spPr bwMode="auto">
              <a:xfrm>
                <a:off x="1758727" y="3353450"/>
                <a:ext cx="1964392" cy="13677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8" name="群組 6"/>
              <p:cNvGrpSpPr/>
              <p:nvPr/>
            </p:nvGrpSpPr>
            <p:grpSpPr>
              <a:xfrm>
                <a:off x="5367343" y="2785330"/>
                <a:ext cx="2964288" cy="2198103"/>
                <a:chOff x="5439102" y="2278966"/>
                <a:chExt cx="2858591" cy="2081896"/>
              </a:xfrm>
            </p:grpSpPr>
            <p:pic>
              <p:nvPicPr>
                <p:cNvPr id="35" name="Picture 8" descr="D:\Marketing\HMI\Sally\Photo\TPC-1581WP\TPC-1581WP_1_B.png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7464" b="9706"/>
                <a:stretch/>
              </p:blipFill>
              <p:spPr bwMode="auto">
                <a:xfrm>
                  <a:off x="5439102" y="2278966"/>
                  <a:ext cx="2858591" cy="208189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6" name="Picture 10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08304" y="3979018"/>
                  <a:ext cx="344179" cy="1238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9" name="群組 7"/>
              <p:cNvGrpSpPr/>
              <p:nvPr/>
            </p:nvGrpSpPr>
            <p:grpSpPr>
              <a:xfrm>
                <a:off x="3423067" y="3047060"/>
                <a:ext cx="2244268" cy="1764172"/>
                <a:chOff x="4790691" y="2912012"/>
                <a:chExt cx="2445266" cy="1738896"/>
              </a:xfrm>
            </p:grpSpPr>
            <p:pic>
              <p:nvPicPr>
                <p:cNvPr id="33" name="Picture 9" descr="D:\Marketing\HMI\Sally\Photo\TPC-1881WP\TPC-1881WP_1_B.png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5973" b="12914"/>
                <a:stretch/>
              </p:blipFill>
              <p:spPr bwMode="auto">
                <a:xfrm>
                  <a:off x="4790691" y="2912012"/>
                  <a:ext cx="2445266" cy="173889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4" name="Picture 10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73967" y="4369905"/>
                  <a:ext cx="344179" cy="1238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30" name="Picture 6" descr="D:\Marketing\HMI\Sally\Photo\FPM\FPM-7151T\FPM-7151T_02_01_B.pn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35" t="7491" r="5106" b="8335"/>
              <a:stretch/>
            </p:blipFill>
            <p:spPr bwMode="auto">
              <a:xfrm>
                <a:off x="348383" y="1622892"/>
                <a:ext cx="1724984" cy="16526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4" descr="D:\Marketing\HMI\Sally\Photo\FPM\FPM-7121T\FPM-7121T_02_01_B.png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06" t="8392" r="5064" b="6737"/>
              <a:stretch/>
            </p:blipFill>
            <p:spPr bwMode="auto">
              <a:xfrm>
                <a:off x="1970894" y="1817859"/>
                <a:ext cx="1383626" cy="13385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3" descr="D:\Marketing\HMI\Sally\Photo\FPM\FPM-7061T\FPM-7061T_02_01_B.pn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21" t="11204" r="6618"/>
              <a:stretch/>
            </p:blipFill>
            <p:spPr bwMode="auto">
              <a:xfrm>
                <a:off x="3287994" y="2180949"/>
                <a:ext cx="870250" cy="8666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3" name="矩形 22"/>
            <p:cNvSpPr/>
            <p:nvPr/>
          </p:nvSpPr>
          <p:spPr>
            <a:xfrm>
              <a:off x="224378" y="1825033"/>
              <a:ext cx="3970121" cy="8255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 dirty="0" smtClean="0">
                  <a:solidFill>
                    <a:schemeClr val="tx1"/>
                  </a:solidFill>
                </a:rPr>
                <a:t>FPM-7000T </a:t>
              </a:r>
              <a:r>
                <a:rPr lang="en-US" altLang="zh-TW" sz="1200" b="1" dirty="0">
                  <a:solidFill>
                    <a:schemeClr val="tx1"/>
                  </a:solidFill>
                </a:rPr>
                <a:t>Series </a:t>
              </a:r>
              <a:r>
                <a:rPr lang="en-US" altLang="zh-TW" sz="1200" dirty="0">
                  <a:solidFill>
                    <a:schemeClr val="tx1"/>
                  </a:solidFill>
                </a:rPr>
                <a:t>(15”/ 12.1”/ 6.5”)</a:t>
              </a:r>
              <a:endParaRPr lang="en-US" altLang="zh-TW" sz="1200" dirty="0" smtClean="0">
                <a:solidFill>
                  <a:schemeClr val="tx1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zh-TW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5871710" y="3051529"/>
              <a:ext cx="2802137" cy="6613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 dirty="0" smtClean="0">
                  <a:solidFill>
                    <a:schemeClr val="tx1"/>
                  </a:solidFill>
                </a:rPr>
                <a:t>FPM-7000W Series</a:t>
              </a:r>
            </a:p>
            <a:p>
              <a:pPr algn="ctr"/>
              <a:r>
                <a:rPr lang="en-US" altLang="zh-TW" sz="1200" dirty="0" smtClean="0">
                  <a:solidFill>
                    <a:schemeClr val="tx1"/>
                  </a:solidFill>
                </a:rPr>
                <a:t>(15.6</a:t>
              </a:r>
              <a:r>
                <a:rPr lang="en-US" altLang="zh-TW" sz="1200" dirty="0">
                  <a:solidFill>
                    <a:schemeClr val="tx1"/>
                  </a:solidFill>
                </a:rPr>
                <a:t>”/ 18.5”/ 21.5</a:t>
              </a:r>
              <a:r>
                <a:rPr lang="en-US" altLang="zh-TW" sz="1200" dirty="0" smtClean="0">
                  <a:solidFill>
                    <a:schemeClr val="tx1"/>
                  </a:solidFill>
                </a:rPr>
                <a:t>”)</a:t>
              </a:r>
              <a:endParaRPr lang="en-US" altLang="zh-TW" sz="1200" dirty="0">
                <a:solidFill>
                  <a:schemeClr val="tx1"/>
                </a:solidFill>
              </a:endParaRPr>
            </a:p>
            <a:p>
              <a:pPr marL="285750" indent="-285750" algn="ctr">
                <a:buFont typeface="Wingdings" panose="05000000000000000000" pitchFamily="2" charset="2"/>
                <a:buChar char="Ø"/>
              </a:pPr>
              <a:endParaRPr lang="zh-TW" altLang="en-US" sz="1200" dirty="0">
                <a:solidFill>
                  <a:schemeClr val="tx1"/>
                </a:solidFill>
              </a:endParaRPr>
            </a:p>
          </p:txBody>
        </p:sp>
        <p:pic>
          <p:nvPicPr>
            <p:cNvPr id="25" name="Picture 2" descr="D:\Marketing\HMI\Sally\easy_image\i-con\201509_TPC_banner_980x160_-20-60.png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3600" y="1938838"/>
              <a:ext cx="784424" cy="864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3" descr="D:\Marketing\HMI\Sally\easy_image\i-con\Multi-touch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4084" y="2802932"/>
              <a:ext cx="728479" cy="766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advTm="5000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47" b="98203" l="6863" r="96385">
                        <a14:foregroundMark x1="13603" y1="81209" x2="15993" y2="87582"/>
                        <a14:foregroundMark x1="91360" y1="48529" x2="91667" y2="55719"/>
                        <a14:foregroundMark x1="92708" y1="49183" x2="92708" y2="50980"/>
                        <a14:foregroundMark x1="37316" y1="9559" x2="37623" y2="14134"/>
                        <a14:foregroundMark x1="34926" y1="7925" x2="39093" y2="8170"/>
                        <a14:foregroundMark x1="73591" y1="92565" x2="82843" y2="92565"/>
                        <a14:foregroundMark x1="71324" y1="89134" x2="71324" y2="94935"/>
                        <a14:foregroundMark x1="72978" y1="94935" x2="82843" y2="94118"/>
                        <a14:foregroundMark x1="84191" y1="89134" x2="83456" y2="94526"/>
                        <a14:backgroundMark x1="69975" y1="97141" x2="83578" y2="95915"/>
                        <a14:backgroundMark x1="85233" y1="89379" x2="94608" y2="89134"/>
                        <a14:backgroundMark x1="19853" y1="91912" x2="38664" y2="91503"/>
                        <a14:backgroundMark x1="38664" y1="89134" x2="38664" y2="89134"/>
                      </a14:backgroundRemoval>
                    </a14:imgEffect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59" t="5194" r="2549" b="4422"/>
          <a:stretch/>
        </p:blipFill>
        <p:spPr>
          <a:xfrm>
            <a:off x="2480404" y="914400"/>
            <a:ext cx="5554800" cy="4289131"/>
          </a:xfrm>
          <a:prstGeom prst="rect">
            <a:avLst/>
          </a:prstGeom>
        </p:spPr>
      </p:pic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152400" y="196634"/>
            <a:ext cx="8221884" cy="825500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DDDDD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defPPr>
              <a:defRPr lang="zh-TW"/>
            </a:defPPr>
            <a:lvl1pPr font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000" b="1" i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altLang="zh-TW" dirty="0" smtClean="0">
                <a:ea typeface="新細明體"/>
              </a:rPr>
              <a:t>Features-Heart</a:t>
            </a:r>
            <a:endParaRPr lang="en-US" altLang="zh-TW" dirty="0">
              <a:ea typeface="新細明體"/>
            </a:endParaRPr>
          </a:p>
        </p:txBody>
      </p:sp>
      <p:grpSp>
        <p:nvGrpSpPr>
          <p:cNvPr id="3" name="群組 39"/>
          <p:cNvGrpSpPr/>
          <p:nvPr/>
        </p:nvGrpSpPr>
        <p:grpSpPr>
          <a:xfrm>
            <a:off x="4990311" y="4803340"/>
            <a:ext cx="3809995" cy="1524564"/>
            <a:chOff x="4304511" y="4301371"/>
            <a:chExt cx="3809995" cy="1524564"/>
          </a:xfrm>
        </p:grpSpPr>
        <p:cxnSp>
          <p:nvCxnSpPr>
            <p:cNvPr id="36" name="肘形接點 35"/>
            <p:cNvCxnSpPr>
              <a:stCxn id="37" idx="0"/>
            </p:cNvCxnSpPr>
            <p:nvPr/>
          </p:nvCxnSpPr>
          <p:spPr bwMode="auto">
            <a:xfrm rot="16200000" flipV="1">
              <a:off x="5227534" y="3378348"/>
              <a:ext cx="785900" cy="2631946"/>
            </a:xfrm>
            <a:prstGeom prst="bentConnector2">
              <a:avLst/>
            </a:prstGeom>
            <a:solidFill>
              <a:schemeClr val="accent1"/>
            </a:solidFill>
            <a:ln w="9525" cap="flat" cmpd="sng" algn="ctr">
              <a:solidFill>
                <a:srgbClr val="FF9933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sp>
          <p:nvSpPr>
            <p:cNvPr id="37" name="文字方塊 36"/>
            <p:cNvSpPr txBox="1"/>
            <p:nvPr/>
          </p:nvSpPr>
          <p:spPr>
            <a:xfrm>
              <a:off x="5758408" y="5087271"/>
              <a:ext cx="235609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1400" b="1" dirty="0" smtClean="0">
                  <a:solidFill>
                    <a:srgbClr val="7030A0"/>
                  </a:solidFill>
                  <a:latin typeface="Calibri" panose="020F0502020204030204" pitchFamily="34" charset="0"/>
                  <a:ea typeface="新細明體"/>
                </a:rPr>
                <a:t>VGA/DP Video Ports</a:t>
              </a:r>
            </a:p>
            <a:p>
              <a:pPr marL="171450" indent="-1714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altLang="zh-TW" sz="1400" dirty="0" smtClean="0">
                  <a:solidFill>
                    <a:srgbClr val="7030A0"/>
                  </a:solidFill>
                  <a:latin typeface="Calibri" panose="020F0502020204030204" pitchFamily="34" charset="0"/>
                  <a:ea typeface="新細明體"/>
                </a:rPr>
                <a:t>VGA/HDMI ADB available for </a:t>
              </a:r>
              <a:r>
                <a:rPr lang="en-GB" altLang="zh-TW" sz="1400" dirty="0" smtClean="0">
                  <a:solidFill>
                    <a:srgbClr val="7030A0"/>
                  </a:solidFill>
                  <a:latin typeface="Calibri" panose="020F0502020204030204" pitchFamily="34" charset="0"/>
                  <a:ea typeface="新細明體"/>
                </a:rPr>
                <a:t>customisation</a:t>
              </a:r>
            </a:p>
          </p:txBody>
        </p:sp>
      </p:grpSp>
      <p:cxnSp>
        <p:nvCxnSpPr>
          <p:cNvPr id="35" name="肘形接點 34"/>
          <p:cNvCxnSpPr/>
          <p:nvPr/>
        </p:nvCxnSpPr>
        <p:spPr bwMode="auto">
          <a:xfrm rot="10800000">
            <a:off x="5353049" y="3412357"/>
            <a:ext cx="533401" cy="441160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rgbClr val="9933FF"/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38" name="文字方塊 37"/>
          <p:cNvSpPr txBox="1"/>
          <p:nvPr/>
        </p:nvSpPr>
        <p:spPr>
          <a:xfrm>
            <a:off x="304800" y="2337137"/>
            <a:ext cx="2514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TW" sz="1400" b="1" dirty="0" smtClean="0">
                <a:solidFill>
                  <a:srgbClr val="7030A0"/>
                </a:solidFill>
                <a:latin typeface="Calibri" panose="020F0502020204030204" pitchFamily="34" charset="0"/>
                <a:ea typeface="新細明體"/>
              </a:rPr>
              <a:t>Strick Components Selection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altLang="zh-TW" sz="1400" dirty="0" smtClean="0">
                <a:solidFill>
                  <a:srgbClr val="FF0000"/>
                </a:solidFill>
                <a:latin typeface="Calibri" panose="020F0502020204030204" pitchFamily="34" charset="0"/>
                <a:ea typeface="新細明體"/>
              </a:rPr>
              <a:t>Wide temperature support components &amp; cables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altLang="zh-TW" sz="1400" dirty="0" smtClean="0">
                <a:solidFill>
                  <a:srgbClr val="7030A0"/>
                </a:solidFill>
                <a:latin typeface="Calibri" panose="020F0502020204030204" pitchFamily="34" charset="0"/>
                <a:ea typeface="新細明體"/>
              </a:rPr>
              <a:t>Solid electrolytic Capacitors for long life, higher reliability</a:t>
            </a:r>
          </a:p>
        </p:txBody>
      </p:sp>
      <p:grpSp>
        <p:nvGrpSpPr>
          <p:cNvPr id="4" name="群組 48"/>
          <p:cNvGrpSpPr/>
          <p:nvPr/>
        </p:nvGrpSpPr>
        <p:grpSpPr>
          <a:xfrm>
            <a:off x="827584" y="4948807"/>
            <a:ext cx="5760640" cy="1307089"/>
            <a:chOff x="141780" y="4948807"/>
            <a:chExt cx="5760640" cy="1307089"/>
          </a:xfrm>
        </p:grpSpPr>
        <p:sp>
          <p:nvSpPr>
            <p:cNvPr id="22" name="文字方塊 21"/>
            <p:cNvSpPr txBox="1"/>
            <p:nvPr/>
          </p:nvSpPr>
          <p:spPr>
            <a:xfrm>
              <a:off x="141780" y="5517232"/>
              <a:ext cx="22860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1400" b="1" dirty="0" smtClean="0">
                  <a:solidFill>
                    <a:srgbClr val="7030A0"/>
                  </a:solidFill>
                  <a:latin typeface="Calibri" panose="020F0502020204030204" pitchFamily="34" charset="0"/>
                  <a:ea typeface="新細明體"/>
                </a:rPr>
                <a:t>Reverse Polarity Protection</a:t>
              </a:r>
            </a:p>
            <a:p>
              <a:pPr marL="171450" indent="-1714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GB" altLang="zh-TW" sz="1400" dirty="0" smtClean="0">
                  <a:solidFill>
                    <a:srgbClr val="7030A0"/>
                  </a:solidFill>
                  <a:latin typeface="Calibri" panose="020F0502020204030204" pitchFamily="34" charset="0"/>
                  <a:ea typeface="新細明體"/>
                </a:rPr>
                <a:t>Protection covering </a:t>
              </a:r>
              <a:r>
                <a:rPr lang="en-GB" altLang="zh-TW" sz="1400" dirty="0">
                  <a:solidFill>
                    <a:srgbClr val="7030A0"/>
                  </a:solidFill>
                  <a:latin typeface="Calibri" panose="020F0502020204030204" pitchFamily="34" charset="0"/>
                  <a:ea typeface="新細明體"/>
                </a:rPr>
                <a:t>range </a:t>
              </a:r>
              <a:r>
                <a:rPr lang="en-GB" altLang="zh-TW" sz="1400" dirty="0" smtClean="0">
                  <a:solidFill>
                    <a:srgbClr val="7030A0"/>
                  </a:solidFill>
                  <a:latin typeface="Calibri" panose="020F0502020204030204" pitchFamily="34" charset="0"/>
                  <a:ea typeface="新細明體"/>
                </a:rPr>
                <a:t>around 32VDC</a:t>
              </a:r>
            </a:p>
          </p:txBody>
        </p:sp>
        <p:sp>
          <p:nvSpPr>
            <p:cNvPr id="39" name="文字方塊 38"/>
            <p:cNvSpPr txBox="1"/>
            <p:nvPr/>
          </p:nvSpPr>
          <p:spPr>
            <a:xfrm>
              <a:off x="2590800" y="5493603"/>
              <a:ext cx="33116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1400" b="1" dirty="0" smtClean="0">
                  <a:solidFill>
                    <a:srgbClr val="7030A0"/>
                  </a:solidFill>
                  <a:latin typeface="Calibri" panose="020F0502020204030204" pitchFamily="34" charset="0"/>
                  <a:ea typeface="新細明體"/>
                </a:rPr>
                <a:t>OVP/UVP Protection</a:t>
              </a:r>
              <a:endParaRPr lang="en-US" altLang="zh-TW" sz="1400" b="1" dirty="0">
                <a:solidFill>
                  <a:srgbClr val="7030A0"/>
                </a:solidFill>
                <a:latin typeface="Calibri" panose="020F0502020204030204" pitchFamily="34" charset="0"/>
                <a:ea typeface="新細明體"/>
              </a:endParaRPr>
            </a:p>
            <a:p>
              <a:pPr marL="171450" indent="-1714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altLang="zh-TW" sz="1400" dirty="0">
                  <a:solidFill>
                    <a:srgbClr val="7030A0"/>
                  </a:solidFill>
                  <a:latin typeface="Calibri" panose="020F0502020204030204" pitchFamily="34" charset="0"/>
                  <a:ea typeface="新細明體"/>
                </a:rPr>
                <a:t>Over voltage protection until </a:t>
              </a:r>
              <a:r>
                <a:rPr lang="en-US" altLang="zh-TW" sz="1400" dirty="0" smtClean="0">
                  <a:solidFill>
                    <a:srgbClr val="7030A0"/>
                  </a:solidFill>
                  <a:latin typeface="Calibri" panose="020F0502020204030204" pitchFamily="34" charset="0"/>
                  <a:ea typeface="新細明體"/>
                </a:rPr>
                <a:t>32VDC</a:t>
              </a:r>
            </a:p>
            <a:p>
              <a:pPr marL="171450" indent="-1714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altLang="zh-TW" sz="1400" dirty="0" smtClean="0">
                  <a:solidFill>
                    <a:srgbClr val="7030A0"/>
                  </a:solidFill>
                  <a:latin typeface="Calibri" panose="020F0502020204030204" pitchFamily="34" charset="0"/>
                  <a:ea typeface="新細明體"/>
                </a:rPr>
                <a:t>UVP to keep system stable</a:t>
              </a:r>
              <a:endParaRPr lang="en-US" altLang="zh-TW" sz="1400" dirty="0">
                <a:solidFill>
                  <a:srgbClr val="7030A0"/>
                </a:solidFill>
                <a:latin typeface="Calibri" panose="020F0502020204030204" pitchFamily="34" charset="0"/>
                <a:ea typeface="新細明體"/>
              </a:endParaRPr>
            </a:p>
          </p:txBody>
        </p:sp>
        <p:cxnSp>
          <p:nvCxnSpPr>
            <p:cNvPr id="44" name="肘形接點 43"/>
            <p:cNvCxnSpPr/>
            <p:nvPr/>
          </p:nvCxnSpPr>
          <p:spPr bwMode="auto">
            <a:xfrm flipV="1">
              <a:off x="1576386" y="4948807"/>
              <a:ext cx="1243014" cy="544796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rgbClr val="FF9933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cxnSp>
          <p:nvCxnSpPr>
            <p:cNvPr id="46" name="肘形接點 45"/>
            <p:cNvCxnSpPr>
              <a:stCxn id="39" idx="0"/>
            </p:cNvCxnSpPr>
            <p:nvPr/>
          </p:nvCxnSpPr>
          <p:spPr bwMode="auto">
            <a:xfrm rot="16200000" flipV="1">
              <a:off x="3336807" y="4583800"/>
              <a:ext cx="544796" cy="1274810"/>
            </a:xfrm>
            <a:prstGeom prst="bentConnector2">
              <a:avLst/>
            </a:prstGeom>
            <a:solidFill>
              <a:schemeClr val="accent1"/>
            </a:solidFill>
            <a:ln w="9525" cap="flat" cmpd="sng" algn="ctr">
              <a:solidFill>
                <a:srgbClr val="FF9933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63721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11"/>
          <p:cNvGrpSpPr/>
          <p:nvPr/>
        </p:nvGrpSpPr>
        <p:grpSpPr>
          <a:xfrm>
            <a:off x="381000" y="690265"/>
            <a:ext cx="8686800" cy="6051202"/>
            <a:chOff x="381000" y="690265"/>
            <a:chExt cx="8686800" cy="6051202"/>
          </a:xfrm>
        </p:grpSpPr>
        <p:sp>
          <p:nvSpPr>
            <p:cNvPr id="9" name="橢圓 8"/>
            <p:cNvSpPr/>
            <p:nvPr/>
          </p:nvSpPr>
          <p:spPr bwMode="auto">
            <a:xfrm>
              <a:off x="5486400" y="690265"/>
              <a:ext cx="3581400" cy="3424535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/>
              <a:endParaRPr kumimoji="1" lang="zh-TW" altLang="en-US" smtClean="0">
                <a:solidFill>
                  <a:prstClr val="white"/>
                </a:solidFill>
                <a:latin typeface="Garamond" pitchFamily="18" charset="0"/>
              </a:endParaRPr>
            </a:p>
          </p:txBody>
        </p:sp>
        <p:sp>
          <p:nvSpPr>
            <p:cNvPr id="14" name="橢圓 13"/>
            <p:cNvSpPr/>
            <p:nvPr/>
          </p:nvSpPr>
          <p:spPr bwMode="auto">
            <a:xfrm>
              <a:off x="381000" y="923648"/>
              <a:ext cx="3581400" cy="3424535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/>
              <a:endParaRPr kumimoji="1" lang="zh-TW" altLang="en-US" smtClean="0">
                <a:solidFill>
                  <a:prstClr val="white"/>
                </a:solidFill>
                <a:latin typeface="Garamond" pitchFamily="18" charset="0"/>
              </a:endParaRPr>
            </a:p>
          </p:txBody>
        </p:sp>
        <p:sp>
          <p:nvSpPr>
            <p:cNvPr id="15" name="橢圓 14"/>
            <p:cNvSpPr/>
            <p:nvPr/>
          </p:nvSpPr>
          <p:spPr bwMode="auto">
            <a:xfrm>
              <a:off x="3048000" y="3316932"/>
              <a:ext cx="3581400" cy="3424535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/>
              <a:endParaRPr kumimoji="1" lang="zh-TW" altLang="en-US" smtClean="0">
                <a:solidFill>
                  <a:prstClr val="white"/>
                </a:solidFill>
                <a:latin typeface="Garamond" pitchFamily="18" charset="0"/>
              </a:endParaRPr>
            </a:p>
          </p:txBody>
        </p:sp>
      </p:grpSp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152400" y="152400"/>
            <a:ext cx="8221884" cy="825500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DDDDD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defPPr>
              <a:defRPr lang="zh-TW"/>
            </a:defPPr>
            <a:lvl1pPr font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000" b="1" i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altLang="zh-TW" dirty="0" smtClean="0">
                <a:ea typeface="新細明體"/>
              </a:rPr>
              <a:t>Applications </a:t>
            </a:r>
            <a:r>
              <a:rPr lang="en-US" altLang="zh-TW" sz="2400" b="0" dirty="0" smtClean="0">
                <a:ea typeface="新細明體"/>
              </a:rPr>
              <a:t>(Wide tempt./IP66)</a:t>
            </a:r>
            <a:endParaRPr lang="en-US" altLang="zh-TW" sz="2400" b="0" dirty="0">
              <a:ea typeface="新細明體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8" b="100000" l="576" r="99281">
                        <a14:foregroundMark x1="91511" y1="35253" x2="90647" y2="50999"/>
                        <a14:foregroundMark x1="38561" y1="8461" x2="40000" y2="15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23648"/>
            <a:ext cx="3352800" cy="4105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1828800" y="981670"/>
            <a:ext cx="2981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TW" b="1" dirty="0" smtClean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新細明體"/>
              </a:rPr>
              <a:t>Heating System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dirty="0" smtClean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新細明體"/>
              </a:rPr>
              <a:t>Wide temperature support suitable for heating process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174" r="97653">
                        <a14:foregroundMark x1="45540" y1="10496" x2="96479" y2="18367"/>
                        <a14:foregroundMark x1="54460" y1="8163" x2="94601" y2="7289"/>
                        <a14:foregroundMark x1="57042" y1="65015" x2="57042" y2="88338"/>
                        <a14:foregroundMark x1="93662" y1="89504" x2="95305" y2="27114"/>
                        <a14:foregroundMark x1="52113" y1="4082" x2="75587" y2="8746"/>
                        <a14:foregroundMark x1="96244" y1="41108" x2="96009" y2="70554"/>
                        <a14:foregroundMark x1="51174" y1="3499" x2="96009" y2="7580"/>
                        <a14:backgroundMark x1="53052" y1="1749" x2="96244" y2="2332"/>
                        <a14:backgroundMark x1="99765" y1="19534" x2="99296" y2="98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0" y="76200"/>
            <a:ext cx="405765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6086344" y="3276600"/>
            <a:ext cx="2981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TW" b="1" dirty="0" smtClean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新細明體"/>
              </a:rPr>
              <a:t>Oven, Semi-conductor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dirty="0" smtClean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新細明體"/>
              </a:rPr>
              <a:t>Wide temperature support suitable for baking process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544" y="4237335"/>
            <a:ext cx="2734056" cy="1981200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228600" y="5110539"/>
            <a:ext cx="3438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TW" b="1" dirty="0" smtClean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新細明體"/>
              </a:rPr>
              <a:t>High-tempt. Food Processing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dirty="0" smtClean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新細明體"/>
              </a:rPr>
              <a:t>Wide temperature support suitable for high-tempt. process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dirty="0" smtClean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新細明體"/>
              </a:rPr>
              <a:t>IP66 suitable for cleaning</a:t>
            </a:r>
          </a:p>
        </p:txBody>
      </p:sp>
    </p:spTree>
    <p:extLst>
      <p:ext uri="{BB962C8B-B14F-4D97-AF65-F5344CB8AC3E}">
        <p14:creationId xmlns:p14="http://schemas.microsoft.com/office/powerpoint/2010/main" val="132679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251520" y="-27384"/>
            <a:ext cx="8121080" cy="692869"/>
          </a:xfrm>
        </p:spPr>
        <p:txBody>
          <a:bodyPr vert="horz" lIns="0" rIns="0" bIns="0" anchor="b">
            <a:noAutofit/>
          </a:bodyPr>
          <a:lstStyle/>
          <a:p>
            <a:pPr>
              <a:lnSpc>
                <a:spcPct val="85000"/>
              </a:lnSpc>
            </a:pPr>
            <a:r>
              <a:rPr lang="en-US" altLang="zh-TW" sz="4000" i="1" kern="1200" dirty="0" smtClean="0">
                <a:solidFill>
                  <a:srgbClr val="000099"/>
                </a:solidFill>
                <a:latin typeface="Calibri" panose="020F0502020204030204" pitchFamily="34" charset="0"/>
                <a:ea typeface="新細明體"/>
                <a:cs typeface="Calibri" panose="020F0502020204030204" pitchFamily="34" charset="0"/>
              </a:rPr>
              <a:t>FPM-7000</a:t>
            </a:r>
            <a:r>
              <a:rPr lang="en-US" altLang="zh-TW" sz="4000" i="1" kern="1200" dirty="0" smtClean="0">
                <a:solidFill>
                  <a:srgbClr val="FF0000"/>
                </a:solidFill>
                <a:latin typeface="Calibri" panose="020F0502020204030204" pitchFamily="34" charset="0"/>
                <a:ea typeface="新細明體"/>
                <a:cs typeface="Calibri" panose="020F0502020204030204" pitchFamily="34" charset="0"/>
              </a:rPr>
              <a:t>T</a:t>
            </a:r>
            <a:r>
              <a:rPr lang="en-US" altLang="zh-TW" sz="4000" i="1" kern="1200" dirty="0" smtClean="0">
                <a:solidFill>
                  <a:srgbClr val="000099"/>
                </a:solidFill>
                <a:latin typeface="Calibri" panose="020F0502020204030204" pitchFamily="34" charset="0"/>
                <a:ea typeface="新細明體"/>
                <a:cs typeface="Calibri" panose="020F0502020204030204" pitchFamily="34" charset="0"/>
              </a:rPr>
              <a:t> series</a:t>
            </a:r>
            <a:endParaRPr lang="en-GB" altLang="zh-TW" sz="4000" i="1" kern="1200" dirty="0">
              <a:solidFill>
                <a:srgbClr val="000099"/>
              </a:solidFill>
              <a:latin typeface="Calibri" panose="020F0502020204030204" pitchFamily="34" charset="0"/>
              <a:ea typeface="新細明體"/>
              <a:cs typeface="Calibri" panose="020F0502020204030204" pitchFamily="34" charset="0"/>
            </a:endParaRPr>
          </a:p>
        </p:txBody>
      </p:sp>
      <p:sp>
        <p:nvSpPr>
          <p:cNvPr id="15" name="動作按鈕: 資訊 14">
            <a:hlinkClick r:id="" action="ppaction://noaction" highlightClick="1"/>
          </p:cNvPr>
          <p:cNvSpPr/>
          <p:nvPr/>
        </p:nvSpPr>
        <p:spPr>
          <a:xfrm>
            <a:off x="8164105" y="2833191"/>
            <a:ext cx="368335" cy="307777"/>
          </a:xfrm>
          <a:prstGeom prst="actionButtonInformati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2921417"/>
              </p:ext>
            </p:extLst>
          </p:nvPr>
        </p:nvGraphicFramePr>
        <p:xfrm>
          <a:off x="35496" y="692696"/>
          <a:ext cx="9108506" cy="5666305"/>
        </p:xfrm>
        <a:graphic>
          <a:graphicData uri="http://schemas.openxmlformats.org/drawingml/2006/table">
            <a:tbl>
              <a:tblPr/>
              <a:tblGrid>
                <a:gridCol w="565922"/>
                <a:gridCol w="1184555"/>
                <a:gridCol w="2430175"/>
                <a:gridCol w="2463927"/>
                <a:gridCol w="2463927"/>
              </a:tblGrid>
              <a:tr h="23795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Model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315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FPM-7061T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FPM-7121T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FPM-7151T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237951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Display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31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Display Type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31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XGA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WXGA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Full HD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95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Display Size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31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6.5"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18.5"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21.5"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95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Max.Resolution</a:t>
                      </a:r>
                      <a:endParaRPr lang="en-GB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31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640 x 480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1366 x 768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1920x1080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95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Max.Colors</a:t>
                      </a:r>
                      <a:endParaRPr lang="en-GB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31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262K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16.7M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16.7M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95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Luminance </a:t>
                      </a:r>
                      <a:r>
                        <a:rPr lang="en-GB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cd</a:t>
                      </a:r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/m2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31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300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300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22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Viewing Angle(H/V°)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31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160/140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170/160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178/178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22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Backlight MTBF(hrs)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31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50,000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50,000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50,000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95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Video Port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315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VGA/DP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altLang="zh-TW" sz="16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VGA/DP</a:t>
                      </a:r>
                      <a:endParaRPr lang="en-GB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altLang="zh-TW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VGA/DP</a:t>
                      </a:r>
                      <a:endParaRPr lang="en-GB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95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Touchscreen</a:t>
                      </a:r>
                      <a:endParaRPr lang="en-GB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315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USB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Combo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Combo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48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OSD(onscreen display)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315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On rear side </a:t>
                      </a:r>
                      <a:b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with lockable function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On rear side </a:t>
                      </a:r>
                      <a:b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with lockable function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On rear side </a:t>
                      </a:r>
                      <a:b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with lockable function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95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Power Input Voltage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315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100~240v (Adapter)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100~240v (Adapter)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100~240v (Adapter)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99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DC Power Input(voltage)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315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12v/24v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12v/24v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12v/24v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95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Operating Temperature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315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altLang="zh-TW" sz="1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-20~60</a:t>
                      </a:r>
                      <a:endParaRPr lang="en-GB" altLang="zh-TW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altLang="zh-TW" sz="1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-20~60</a:t>
                      </a:r>
                      <a:endParaRPr lang="en-GB" altLang="zh-TW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altLang="zh-TW" sz="1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-20~60</a:t>
                      </a:r>
                      <a:endParaRPr lang="en-GB" altLang="zh-TW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95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Storage Temperature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315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-30~70</a:t>
                      </a:r>
                      <a:endParaRPr lang="en-GB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-30~70</a:t>
                      </a:r>
                      <a:endParaRPr lang="en-GB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-30~70</a:t>
                      </a:r>
                      <a:endParaRPr lang="en-GB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95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Dimension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315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311.80 x 238 x 57.2 mm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311.8 x 238 x 44.6 mm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383.2 x 307.3 x 48.2 mm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95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Cut-out Dimension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315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189.1 x 142.1 mm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301.6 mm x 227.6 mm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372.9 mm x 296.9 mm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95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Weight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315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1.2kg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2.6kg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4.2kg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36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Ordering Info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315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FPM-7061T-R3AE 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6.5" XGA </a:t>
                      </a:r>
                      <a:r>
                        <a:rPr lang="en-GB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</a:t>
                      </a:r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Monitor w/Resistive TS (VGA/DP)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altLang="zh-TW" sz="1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FPM-7121T-R3AE 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GB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12.1" XGA </a:t>
                      </a:r>
                      <a:r>
                        <a:rPr lang="en-GB" sz="12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Ind</a:t>
                      </a:r>
                      <a:r>
                        <a:rPr lang="en-GB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Monitor w/Resistive TS (VGA/DP)</a:t>
                      </a:r>
                      <a:endParaRPr lang="en-GB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GB" altLang="zh-TW" sz="1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FPM-7151T-R3AE 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GB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15" XGA </a:t>
                      </a:r>
                      <a:r>
                        <a:rPr lang="en-GB" sz="12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Ind</a:t>
                      </a:r>
                      <a:r>
                        <a:rPr lang="en-GB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Monitor w/Resistive TS (VGA/DP)</a:t>
                      </a:r>
                      <a:endParaRPr lang="en-GB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411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 bwMode="auto">
          <a:xfrm>
            <a:off x="0" y="2276872"/>
            <a:ext cx="9144000" cy="2448272"/>
          </a:xfrm>
          <a:prstGeom prst="rect">
            <a:avLst/>
          </a:prstGeom>
          <a:solidFill>
            <a:srgbClr val="CCE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kumimoji="1" lang="zh-TW" altLang="en-US" smtClean="0">
              <a:solidFill>
                <a:srgbClr val="FFFFFF"/>
              </a:solidFill>
              <a:latin typeface="Garamond" pitchFamily="18" charset="0"/>
              <a:ea typeface="新細明體"/>
            </a:endParaRPr>
          </a:p>
        </p:txBody>
      </p:sp>
      <p:sp>
        <p:nvSpPr>
          <p:cNvPr id="10" name="文字版面配置區 2"/>
          <p:cNvSpPr>
            <a:spLocks noGrp="1"/>
          </p:cNvSpPr>
          <p:nvPr>
            <p:ph type="body" idx="1"/>
          </p:nvPr>
        </p:nvSpPr>
        <p:spPr>
          <a:xfrm>
            <a:off x="97160" y="3319264"/>
            <a:ext cx="6491064" cy="1189856"/>
          </a:xfrm>
        </p:spPr>
        <p:txBody>
          <a:bodyPr/>
          <a:lstStyle/>
          <a:p>
            <a:pPr fontAlgn="ctr">
              <a:lnSpc>
                <a:spcPct val="150000"/>
              </a:lnSpc>
              <a:spcBef>
                <a:spcPct val="0"/>
              </a:spcBef>
            </a:pPr>
            <a:r>
              <a:rPr lang="en-US" altLang="zh-TW" sz="3200" cap="all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FPM-7000W</a:t>
            </a:r>
          </a:p>
          <a:p>
            <a:pPr fontAlgn="ctr">
              <a:lnSpc>
                <a:spcPct val="150000"/>
              </a:lnSpc>
              <a:spcBef>
                <a:spcPct val="0"/>
              </a:spcBef>
            </a:pPr>
            <a:r>
              <a:rPr lang="en-US" altLang="zh-TW" sz="240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16:9 Wide screen </a:t>
            </a:r>
          </a:p>
          <a:p>
            <a:pPr fontAlgn="ctr">
              <a:lnSpc>
                <a:spcPct val="150000"/>
              </a:lnSpc>
              <a:spcBef>
                <a:spcPct val="0"/>
              </a:spcBef>
            </a:pPr>
            <a:r>
              <a:rPr lang="en-US" altLang="zh-TW" sz="240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Industrial Monitor</a:t>
            </a:r>
          </a:p>
        </p:txBody>
      </p:sp>
      <p:pic>
        <p:nvPicPr>
          <p:cNvPr id="5" name="Picture 7" descr="D:\Marketing\HMI\Sally\Photo\FPM\FPM-7151W\FPM-7151W_1_B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2" b="12800"/>
          <a:stretch/>
        </p:blipFill>
        <p:spPr bwMode="auto">
          <a:xfrm>
            <a:off x="3707904" y="3356992"/>
            <a:ext cx="1619458" cy="90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D:\Marketing\HMI\Sally\Photo\TPC-1581WP\TPC-1581WP_1_B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4" b="9706"/>
          <a:stretch/>
        </p:blipFill>
        <p:spPr bwMode="auto">
          <a:xfrm>
            <a:off x="6516216" y="2924944"/>
            <a:ext cx="2443780" cy="144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D:\Marketing\HMI\Sally\Photo\TPC-1881WP\TPC-1881WP_1_B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3" b="12914"/>
          <a:stretch/>
        </p:blipFill>
        <p:spPr bwMode="auto">
          <a:xfrm>
            <a:off x="5004048" y="3140968"/>
            <a:ext cx="1850190" cy="116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2600" y="333375"/>
            <a:ext cx="8481888" cy="692150"/>
          </a:xfrm>
        </p:spPr>
        <p:txBody>
          <a:bodyPr/>
          <a:lstStyle/>
          <a:p>
            <a:r>
              <a:rPr lang="en-US" altLang="zh-TW" sz="3600" i="1" kern="1200" dirty="0" smtClean="0">
                <a:solidFill>
                  <a:srgbClr val="000099"/>
                </a:solidFill>
                <a:latin typeface="Calibri" panose="020F0502020204030204" pitchFamily="34" charset="0"/>
                <a:ea typeface="新細明體"/>
                <a:cs typeface="Calibri" panose="020F0502020204030204" pitchFamily="34" charset="0"/>
              </a:rPr>
              <a:t>Optimized Ratio Wide Screen with True flat</a:t>
            </a:r>
            <a:endParaRPr lang="zh-TW" altLang="en-US" sz="3600" i="1" kern="1200" dirty="0">
              <a:solidFill>
                <a:srgbClr val="000099"/>
              </a:solidFill>
              <a:latin typeface="Calibri" panose="020F0502020204030204" pitchFamily="34" charset="0"/>
              <a:ea typeface="新細明體"/>
              <a:cs typeface="Calibri" panose="020F0502020204030204" pitchFamily="34" charset="0"/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>
          <a:xfrm>
            <a:off x="457200" y="1193800"/>
            <a:ext cx="8686800" cy="4932363"/>
          </a:xfrm>
        </p:spPr>
        <p:txBody>
          <a:bodyPr/>
          <a:lstStyle/>
          <a:p>
            <a:pPr marL="457200" indent="-457200">
              <a:buSzPct val="60000"/>
              <a:buFont typeface="Wingdings" pitchFamily="2" charset="2"/>
              <a:buChar char="n"/>
              <a:defRPr/>
            </a:pPr>
            <a:r>
              <a:rPr lang="en-US" altLang="zh-TW" b="0" dirty="0" smtClean="0">
                <a:latin typeface="Calibri" pitchFamily="34" charset="0"/>
                <a:cs typeface="Calibri" pitchFamily="34" charset="0"/>
              </a:rPr>
              <a:t>Slim, Simple and Low profile</a:t>
            </a:r>
          </a:p>
          <a:p>
            <a:pPr marL="457200" indent="-457200">
              <a:buSzPct val="60000"/>
              <a:buFont typeface="Wingdings" pitchFamily="2" charset="2"/>
              <a:buChar char="n"/>
              <a:defRPr/>
            </a:pPr>
            <a:r>
              <a:rPr lang="en-US" altLang="zh-TW" b="0" dirty="0" smtClean="0">
                <a:latin typeface="Calibri" pitchFamily="34" charset="0"/>
                <a:cs typeface="Calibri" pitchFamily="34" charset="0"/>
              </a:rPr>
              <a:t>Optimized Ratio Wide screen – </a:t>
            </a:r>
            <a:r>
              <a:rPr lang="en-US" altLang="zh-TW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16:9 </a:t>
            </a:r>
          </a:p>
          <a:p>
            <a:pPr marL="457200" indent="-457200">
              <a:buSzPct val="60000"/>
              <a:buFont typeface="Wingdings" pitchFamily="2" charset="2"/>
              <a:buChar char="n"/>
              <a:defRPr/>
            </a:pPr>
            <a:r>
              <a:rPr lang="en-US" altLang="zh-TW" b="0" dirty="0" smtClean="0">
                <a:latin typeface="Calibri" pitchFamily="34" charset="0"/>
                <a:cs typeface="Calibri" pitchFamily="34" charset="0"/>
              </a:rPr>
              <a:t>Entirely </a:t>
            </a:r>
            <a:r>
              <a:rPr lang="en-US" altLang="zh-TW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True Flat </a:t>
            </a:r>
            <a:r>
              <a:rPr lang="en-US" altLang="zh-TW" b="0" dirty="0" smtClean="0">
                <a:latin typeface="Calibri" pitchFamily="34" charset="0"/>
                <a:cs typeface="Calibri" pitchFamily="34" charset="0"/>
              </a:rPr>
              <a:t>panel, easy to clean</a:t>
            </a:r>
          </a:p>
          <a:p>
            <a:pPr marL="457200" indent="-457200">
              <a:buSzPct val="60000"/>
              <a:buFont typeface="Wingdings" pitchFamily="2" charset="2"/>
              <a:buChar char="n"/>
              <a:defRPr/>
            </a:pPr>
            <a:r>
              <a:rPr lang="en-US" altLang="zh-TW" b="0" dirty="0" smtClean="0">
                <a:latin typeface="Calibri" pitchFamily="34" charset="0"/>
                <a:cs typeface="Calibri" pitchFamily="34" charset="0"/>
              </a:rPr>
              <a:t>Compliant to </a:t>
            </a:r>
            <a:r>
              <a:rPr lang="en-US" altLang="zh-TW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IP66</a:t>
            </a:r>
            <a:r>
              <a:rPr lang="en-US" altLang="zh-TW" b="0" dirty="0" smtClean="0">
                <a:latin typeface="Calibri" pitchFamily="34" charset="0"/>
                <a:cs typeface="Calibri" pitchFamily="34" charset="0"/>
              </a:rPr>
              <a:t> front panel design</a:t>
            </a:r>
          </a:p>
          <a:p>
            <a:pPr marL="457200" indent="-457200">
              <a:buSzPct val="60000"/>
              <a:buFont typeface="Wingdings" pitchFamily="2" charset="2"/>
              <a:buChar char="n"/>
              <a:defRPr/>
            </a:pPr>
            <a:r>
              <a:rPr lang="en-US" altLang="zh-TW" b="0" dirty="0" smtClean="0">
                <a:latin typeface="Calibri" pitchFamily="34" charset="0"/>
                <a:cs typeface="Calibri" pitchFamily="34" charset="0"/>
              </a:rPr>
              <a:t>Light yet Robust aluminum die-cast front bezel</a:t>
            </a:r>
          </a:p>
          <a:p>
            <a:endParaRPr lang="zh-TW" altLang="en-US" b="0" dirty="0"/>
          </a:p>
        </p:txBody>
      </p:sp>
      <p:pic>
        <p:nvPicPr>
          <p:cNvPr id="13" name="Picture 2" descr="C:\Users\bruce.wu\AppData\Local\Microsoft\Windows\Temporary Internet Files\Content.Outlook\PR6A9L17\619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991445" y="3856298"/>
            <a:ext cx="978847" cy="1700808"/>
          </a:xfrm>
          <a:prstGeom prst="rect">
            <a:avLst/>
          </a:prstGeom>
          <a:noFill/>
        </p:spPr>
      </p:pic>
      <p:pic>
        <p:nvPicPr>
          <p:cNvPr id="23554" name="Picture 2" descr="http://downloadt.advantech.com/download/downloadlit.aspx?LIT_ID=82a96eee-62e9-4ee8-9a0d-eabc8d5d4dd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3212976"/>
            <a:ext cx="3240360" cy="3240362"/>
          </a:xfrm>
          <a:prstGeom prst="rect">
            <a:avLst/>
          </a:prstGeom>
          <a:noFill/>
        </p:spPr>
      </p:pic>
      <p:pic>
        <p:nvPicPr>
          <p:cNvPr id="10" name="Picture 2" descr="http://downloadt.advantech.com/download/downloadlit.aspx?LIT_ID=82a96eee-62e9-4ee8-9a0d-eabc8d5d4dd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3933056"/>
            <a:ext cx="2492894" cy="24928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566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418">
        <p:fade/>
      </p:transition>
    </mc:Choice>
    <mc:Fallback xmlns="">
      <p:transition spd="med" advTm="641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 bwMode="auto">
          <a:xfrm>
            <a:off x="548182" y="1328379"/>
            <a:ext cx="4148921" cy="2056386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kumimoji="1" lang="zh-TW" altLang="en-US" smtClean="0">
              <a:solidFill>
                <a:srgbClr val="FFFFFF"/>
              </a:solidFill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  <p:sp>
        <p:nvSpPr>
          <p:cNvPr id="37" name="矩形 36"/>
          <p:cNvSpPr/>
          <p:nvPr/>
        </p:nvSpPr>
        <p:spPr bwMode="auto">
          <a:xfrm>
            <a:off x="4708475" y="1326105"/>
            <a:ext cx="4148921" cy="2056386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kumimoji="1" lang="zh-TW" altLang="en-US" smtClean="0">
              <a:solidFill>
                <a:srgbClr val="FFFFFF"/>
              </a:solidFill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i="1" kern="1200" dirty="0" smtClean="0">
                <a:solidFill>
                  <a:srgbClr val="000099"/>
                </a:solidFill>
                <a:latin typeface="Calibri" panose="020F0502020204030204" pitchFamily="34" charset="0"/>
                <a:ea typeface="新細明體"/>
                <a:cs typeface="Calibri" panose="020F0502020204030204" pitchFamily="34" charset="0"/>
              </a:rPr>
              <a:t>Why Wide Screen - Optimize Ratio </a:t>
            </a:r>
            <a:endParaRPr lang="zh-TW" altLang="en-US" sz="3600" i="1" kern="1200" dirty="0" smtClean="0">
              <a:solidFill>
                <a:srgbClr val="000099"/>
              </a:solidFill>
              <a:latin typeface="Calibri" panose="020F0502020204030204" pitchFamily="34" charset="0"/>
              <a:ea typeface="新細明體"/>
              <a:cs typeface="Calibri" panose="020F0502020204030204" pitchFamily="34" charset="0"/>
            </a:endParaRP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327541" y="1371224"/>
            <a:ext cx="4067038" cy="1876943"/>
          </a:xfrm>
        </p:spPr>
        <p:txBody>
          <a:bodyPr/>
          <a:lstStyle/>
          <a:p>
            <a:pPr>
              <a:buNone/>
            </a:pPr>
            <a:r>
              <a:rPr lang="en-US" altLang="zh-TW" dirty="0" smtClean="0">
                <a:latin typeface="Calibri" pitchFamily="34" charset="0"/>
                <a:cs typeface="Calibri" pitchFamily="34" charset="0"/>
              </a:rPr>
              <a:t>            Easy View</a:t>
            </a:r>
          </a:p>
          <a:p>
            <a:pPr marL="857250" lvl="3"/>
            <a:r>
              <a:rPr lang="en-US" altLang="zh-TW" sz="2400" b="0" dirty="0" smtClean="0">
                <a:latin typeface="Calibri" pitchFamily="34" charset="0"/>
                <a:cs typeface="Calibri" pitchFamily="34" charset="0"/>
              </a:rPr>
              <a:t>Easier to view some computer programs</a:t>
            </a:r>
          </a:p>
          <a:p>
            <a:pPr marL="857250" lvl="3"/>
            <a:r>
              <a:rPr lang="en-US" altLang="zh-TW" sz="2400" b="0" dirty="0" smtClean="0">
                <a:latin typeface="Calibri" pitchFamily="34" charset="0"/>
                <a:cs typeface="Calibri" pitchFamily="34" charset="0"/>
              </a:rPr>
              <a:t>Less Eyestrain</a:t>
            </a:r>
          </a:p>
        </p:txBody>
      </p:sp>
      <p:grpSp>
        <p:nvGrpSpPr>
          <p:cNvPr id="3" name="群組 17"/>
          <p:cNvGrpSpPr/>
          <p:nvPr/>
        </p:nvGrpSpPr>
        <p:grpSpPr>
          <a:xfrm>
            <a:off x="450373" y="1282893"/>
            <a:ext cx="614150" cy="559559"/>
            <a:chOff x="-1173706" y="1951630"/>
            <a:chExt cx="764274" cy="723331"/>
          </a:xfrm>
        </p:grpSpPr>
        <p:sp>
          <p:nvSpPr>
            <p:cNvPr id="16" name="圓角矩形 15"/>
            <p:cNvSpPr/>
            <p:nvPr/>
          </p:nvSpPr>
          <p:spPr bwMode="auto">
            <a:xfrm>
              <a:off x="-1173706" y="1951630"/>
              <a:ext cx="764274" cy="72333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/>
              <a:endParaRPr kumimoji="1" lang="zh-TW" altLang="en-US" smtClean="0">
                <a:solidFill>
                  <a:prstClr val="white"/>
                </a:solidFill>
                <a:latin typeface="Garamond" pitchFamily="18" charset="0"/>
                <a:ea typeface="新細明體" pitchFamily="18" charset="-120"/>
              </a:endParaRPr>
            </a:p>
          </p:txBody>
        </p:sp>
        <p:pic>
          <p:nvPicPr>
            <p:cNvPr id="67586" name="Picture 2" descr="http://cdn.1001freedownloads.com/icon/thumb/194/view-512.pn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-1095397" y="2088106"/>
              <a:ext cx="614078" cy="436729"/>
            </a:xfrm>
            <a:prstGeom prst="rect">
              <a:avLst/>
            </a:prstGeom>
            <a:noFill/>
          </p:spPr>
        </p:pic>
      </p:grpSp>
      <p:sp>
        <p:nvSpPr>
          <p:cNvPr id="17" name="圓角矩形 16"/>
          <p:cNvSpPr/>
          <p:nvPr/>
        </p:nvSpPr>
        <p:spPr bwMode="auto">
          <a:xfrm>
            <a:off x="4612940" y="1282895"/>
            <a:ext cx="614150" cy="558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kumimoji="1" lang="zh-TW" altLang="en-US" smtClean="0">
              <a:solidFill>
                <a:prstClr val="white"/>
              </a:solidFill>
              <a:latin typeface="Garamond" pitchFamily="18" charset="0"/>
              <a:ea typeface="新細明體" pitchFamily="18" charset="-120"/>
            </a:endParaRPr>
          </a:p>
        </p:txBody>
      </p:sp>
      <p:grpSp>
        <p:nvGrpSpPr>
          <p:cNvPr id="4" name="群組 5"/>
          <p:cNvGrpSpPr>
            <a:grpSpLocks/>
          </p:cNvGrpSpPr>
          <p:nvPr/>
        </p:nvGrpSpPr>
        <p:grpSpPr bwMode="auto">
          <a:xfrm>
            <a:off x="218982" y="3725839"/>
            <a:ext cx="2592288" cy="1833114"/>
            <a:chOff x="5508625" y="1484313"/>
            <a:chExt cx="3240088" cy="2090737"/>
          </a:xfrm>
        </p:grpSpPr>
        <p:pic>
          <p:nvPicPr>
            <p:cNvPr id="20" name="圖片 17"/>
            <p:cNvPicPr>
              <a:picLocks noChangeAspect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5508625" y="1484313"/>
              <a:ext cx="3240088" cy="2090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群組 14"/>
            <p:cNvGrpSpPr>
              <a:grpSpLocks/>
            </p:cNvGrpSpPr>
            <p:nvPr/>
          </p:nvGrpSpPr>
          <p:grpSpPr bwMode="auto">
            <a:xfrm>
              <a:off x="5724524" y="1700213"/>
              <a:ext cx="2857500" cy="1612900"/>
              <a:chOff x="5940152" y="2564904"/>
              <a:chExt cx="5256584" cy="2952328"/>
            </a:xfrm>
          </p:grpSpPr>
          <p:pic>
            <p:nvPicPr>
              <p:cNvPr id="22" name="Picture 1" descr="http://www.vr-master.com/image/water_industry_scada.jpg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>
                <a:off x="5940152" y="2564904"/>
                <a:ext cx="5238750" cy="2943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7" name="群組 13"/>
              <p:cNvGrpSpPr>
                <a:grpSpLocks/>
              </p:cNvGrpSpPr>
              <p:nvPr/>
            </p:nvGrpSpPr>
            <p:grpSpPr bwMode="auto">
              <a:xfrm>
                <a:off x="8820472" y="2564904"/>
                <a:ext cx="2376264" cy="2952328"/>
                <a:chOff x="8820472" y="2564904"/>
                <a:chExt cx="2376264" cy="2952328"/>
              </a:xfrm>
            </p:grpSpPr>
            <p:sp>
              <p:nvSpPr>
                <p:cNvPr id="24" name="矩形 23"/>
                <p:cNvSpPr/>
                <p:nvPr/>
              </p:nvSpPr>
              <p:spPr>
                <a:xfrm>
                  <a:off x="8818734" y="2563252"/>
                  <a:ext cx="2376766" cy="2955571"/>
                </a:xfrm>
                <a:prstGeom prst="rect">
                  <a:avLst/>
                </a:prstGeom>
                <a:solidFill>
                  <a:srgbClr val="FFFF00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kumimoji="1" lang="zh-TW" alt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" name="向右箭號 24"/>
                <p:cNvSpPr/>
                <p:nvPr/>
              </p:nvSpPr>
              <p:spPr>
                <a:xfrm>
                  <a:off x="9106081" y="4221746"/>
                  <a:ext cx="1834913" cy="289132"/>
                </a:xfrm>
                <a:prstGeom prst="rightArrow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kumimoji="1" lang="zh-TW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924223" y="3731457"/>
            <a:ext cx="2671357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 descr="http://flatpanelshd.com/pictures/219handson-2l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786650" y="3753132"/>
            <a:ext cx="3193574" cy="1722308"/>
          </a:xfrm>
          <a:prstGeom prst="rect">
            <a:avLst/>
          </a:prstGeom>
          <a:noFill/>
        </p:spPr>
      </p:pic>
      <p:sp>
        <p:nvSpPr>
          <p:cNvPr id="28" name="矩形 27"/>
          <p:cNvSpPr/>
          <p:nvPr/>
        </p:nvSpPr>
        <p:spPr>
          <a:xfrm>
            <a:off x="382183" y="5523507"/>
            <a:ext cx="23115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kumimoji="1" lang="en-US" altLang="zh-TW" sz="2000" b="1" i="1" dirty="0" smtClean="0">
                <a:solidFill>
                  <a:srgbClr val="FF0000"/>
                </a:solidFill>
                <a:latin typeface="Calibri" pitchFamily="34" charset="0"/>
                <a:ea typeface="新細明體" charset="-120"/>
                <a:cs typeface="Calibri" pitchFamily="34" charset="0"/>
              </a:rPr>
              <a:t>Increase 40 % Space</a:t>
            </a:r>
            <a:endParaRPr kumimoji="1" lang="en-US" altLang="zh-TW" sz="2000" dirty="0" smtClean="0">
              <a:solidFill>
                <a:prstClr val="black"/>
              </a:solidFill>
              <a:latin typeface="Calibri" pitchFamily="34" charset="0"/>
              <a:ea typeface="新細明體" charset="-120"/>
              <a:cs typeface="Calibri" pitchFamily="34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114010" y="5525782"/>
            <a:ext cx="21813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kumimoji="1" lang="en-US" altLang="zh-TW" sz="2000" b="1" i="1" dirty="0" smtClean="0">
                <a:solidFill>
                  <a:srgbClr val="FF0000"/>
                </a:solidFill>
                <a:latin typeface="Calibri" pitchFamily="34" charset="0"/>
                <a:ea typeface="新細明體" charset="-120"/>
                <a:cs typeface="Calibri" pitchFamily="34" charset="0"/>
              </a:rPr>
              <a:t>More Space for Operation Button</a:t>
            </a:r>
          </a:p>
        </p:txBody>
      </p:sp>
      <p:sp>
        <p:nvSpPr>
          <p:cNvPr id="30" name="矩形 29"/>
          <p:cNvSpPr/>
          <p:nvPr/>
        </p:nvSpPr>
        <p:spPr>
          <a:xfrm>
            <a:off x="6011853" y="5605394"/>
            <a:ext cx="26339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/>
            <a:r>
              <a:rPr kumimoji="1" lang="en-US" altLang="zh-TW" sz="2000" b="1" i="1" dirty="0" smtClean="0">
                <a:solidFill>
                  <a:srgbClr val="FF0000"/>
                </a:solidFill>
                <a:latin typeface="Calibri" pitchFamily="34" charset="0"/>
                <a:ea typeface="新細明體" charset="-120"/>
                <a:cs typeface="Calibri" pitchFamily="34" charset="0"/>
              </a:rPr>
              <a:t>Several Windows Open</a:t>
            </a:r>
            <a:endParaRPr kumimoji="1" lang="zh-TW" altLang="en-US" sz="2000" b="1" i="1" dirty="0" smtClean="0">
              <a:solidFill>
                <a:srgbClr val="FF0000"/>
              </a:solidFill>
              <a:latin typeface="Calibri" pitchFamily="34" charset="0"/>
              <a:ea typeface="新細明體" charset="-120"/>
              <a:cs typeface="Calibri" pitchFamily="34" charset="0"/>
            </a:endParaRPr>
          </a:p>
        </p:txBody>
      </p:sp>
      <p:sp>
        <p:nvSpPr>
          <p:cNvPr id="32" name="內容版面配置區 5"/>
          <p:cNvSpPr txBox="1">
            <a:spLocks/>
          </p:cNvSpPr>
          <p:nvPr/>
        </p:nvSpPr>
        <p:spPr bwMode="auto">
          <a:xfrm>
            <a:off x="4560622" y="1400794"/>
            <a:ext cx="4296774" cy="194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/>
            <a:r>
              <a:rPr kumimoji="1" lang="en-US" altLang="zh-TW" sz="2400" b="1" kern="0" dirty="0" smtClean="0">
                <a:solidFill>
                  <a:prstClr val="black"/>
                </a:solidFill>
                <a:latin typeface="Calibri" pitchFamily="34" charset="0"/>
                <a:ea typeface="新細明體"/>
                <a:cs typeface="Calibri" pitchFamily="34" charset="0"/>
              </a:rPr>
              <a:t>          </a:t>
            </a:r>
            <a:r>
              <a:rPr kumimoji="1" lang="en-US" altLang="zh-TW" sz="2400" b="1" dirty="0" smtClean="0">
                <a:solidFill>
                  <a:prstClr val="black"/>
                </a:solidFill>
                <a:latin typeface="Calibri" pitchFamily="34" charset="0"/>
                <a:ea typeface="新細明體"/>
                <a:cs typeface="Calibri" pitchFamily="34" charset="0"/>
              </a:rPr>
              <a:t>More Space</a:t>
            </a:r>
          </a:p>
          <a:p>
            <a:pPr marL="857250" lvl="3" indent="-228600" eaLnBrk="0" hangingPunct="0">
              <a:spcBef>
                <a:spcPct val="20000"/>
              </a:spcBef>
              <a:buClr>
                <a:srgbClr val="000099"/>
              </a:buClr>
              <a:buSzPct val="70000"/>
              <a:buFont typeface="Times New Roman" pitchFamily="18" charset="0"/>
              <a:buChar char="–"/>
            </a:pPr>
            <a:r>
              <a:rPr kumimoji="1" lang="en-US" altLang="zh-TW" sz="2000" dirty="0" smtClean="0">
                <a:solidFill>
                  <a:srgbClr val="FF0000"/>
                </a:solidFill>
                <a:latin typeface="Calibri" pitchFamily="34" charset="0"/>
                <a:ea typeface="新細明體"/>
                <a:cs typeface="Calibri" pitchFamily="34" charset="0"/>
              </a:rPr>
              <a:t>Increase 40 % Space</a:t>
            </a:r>
          </a:p>
          <a:p>
            <a:pPr marL="857250" lvl="3" indent="-228600" eaLnBrk="0" hangingPunct="0">
              <a:spcBef>
                <a:spcPct val="20000"/>
              </a:spcBef>
              <a:buClr>
                <a:srgbClr val="000099"/>
              </a:buClr>
              <a:buSzPct val="70000"/>
              <a:buFont typeface="Times New Roman" pitchFamily="18" charset="0"/>
              <a:buChar char="–"/>
            </a:pPr>
            <a:r>
              <a:rPr kumimoji="1" lang="en-US" altLang="zh-TW" sz="2000" dirty="0" smtClean="0">
                <a:solidFill>
                  <a:prstClr val="black"/>
                </a:solidFill>
                <a:latin typeface="Calibri" pitchFamily="34" charset="0"/>
                <a:ea typeface="新細明體"/>
                <a:cs typeface="Calibri" pitchFamily="34" charset="0"/>
              </a:rPr>
              <a:t>large spreadsheets and graphic design applications</a:t>
            </a:r>
          </a:p>
          <a:p>
            <a:pPr marL="857250" lvl="3" indent="-228600" eaLnBrk="0" hangingPunct="0">
              <a:spcBef>
                <a:spcPct val="20000"/>
              </a:spcBef>
              <a:buClr>
                <a:srgbClr val="000099"/>
              </a:buClr>
              <a:buSzPct val="70000"/>
              <a:buFont typeface="Times New Roman" pitchFamily="18" charset="0"/>
              <a:buChar char="–"/>
            </a:pPr>
            <a:r>
              <a:rPr kumimoji="1" lang="en-US" altLang="zh-TW" sz="2000" dirty="0" smtClean="0">
                <a:solidFill>
                  <a:prstClr val="black"/>
                </a:solidFill>
                <a:latin typeface="Calibri" pitchFamily="34" charset="0"/>
                <a:ea typeface="新細明體"/>
                <a:cs typeface="Calibri" pitchFamily="34" charset="0"/>
              </a:rPr>
              <a:t>Keep Several Windows Open</a:t>
            </a:r>
          </a:p>
        </p:txBody>
      </p:sp>
      <p:sp>
        <p:nvSpPr>
          <p:cNvPr id="33" name="矩形 32"/>
          <p:cNvSpPr/>
          <p:nvPr/>
        </p:nvSpPr>
        <p:spPr>
          <a:xfrm>
            <a:off x="4555585" y="1374591"/>
            <a:ext cx="7264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1600" b="1" i="1" dirty="0" smtClean="0">
                <a:solidFill>
                  <a:prstClr val="black"/>
                </a:solidFill>
                <a:latin typeface="Gill Sans MT" pitchFamily="34" charset="0"/>
                <a:ea typeface="新細明體" charset="-120"/>
                <a:cs typeface="Calibri" pitchFamily="34" charset="0"/>
              </a:rPr>
              <a:t>Space</a:t>
            </a:r>
            <a:endParaRPr kumimoji="1" lang="zh-TW" altLang="en-US" sz="1600" i="1" dirty="0">
              <a:solidFill>
                <a:prstClr val="white"/>
              </a:solidFill>
              <a:latin typeface="Gill Sans MT" pitchFamily="34" charset="0"/>
              <a:ea typeface="新細明體" charset="-120"/>
            </a:endParaRPr>
          </a:p>
        </p:txBody>
      </p:sp>
      <p:sp>
        <p:nvSpPr>
          <p:cNvPr id="31" name="矩形 30"/>
          <p:cNvSpPr/>
          <p:nvPr/>
        </p:nvSpPr>
        <p:spPr bwMode="auto">
          <a:xfrm flipV="1">
            <a:off x="2051720" y="5373216"/>
            <a:ext cx="432048" cy="144016"/>
          </a:xfrm>
          <a:prstGeom prst="rect">
            <a:avLst/>
          </a:prstGeom>
          <a:solidFill>
            <a:schemeClr val="bg2">
              <a:lumMod val="85000"/>
              <a:lumOff val="1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  <a:ea typeface="新細明體" pitchFamily="18" charset="-120"/>
            </a:endParaRPr>
          </a:p>
        </p:txBody>
      </p:sp>
      <p:sp>
        <p:nvSpPr>
          <p:cNvPr id="34" name="矩形 33"/>
          <p:cNvSpPr/>
          <p:nvPr/>
        </p:nvSpPr>
        <p:spPr bwMode="auto">
          <a:xfrm flipV="1">
            <a:off x="4788024" y="5301208"/>
            <a:ext cx="432048" cy="144016"/>
          </a:xfrm>
          <a:prstGeom prst="rect">
            <a:avLst/>
          </a:prstGeom>
          <a:solidFill>
            <a:schemeClr val="bg2">
              <a:lumMod val="85000"/>
              <a:lumOff val="1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  <a:ea typeface="新細明體" pitchFamily="18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內容版面配置區 2"/>
          <p:cNvSpPr>
            <a:spLocks noGrp="1"/>
          </p:cNvSpPr>
          <p:nvPr>
            <p:ph idx="1"/>
          </p:nvPr>
        </p:nvSpPr>
        <p:spPr bwMode="auto">
          <a:xfrm>
            <a:off x="457200" y="1484784"/>
            <a:ext cx="6666931" cy="4641379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sz="2400" dirty="0" smtClean="0">
                <a:latin typeface="Calibri" pitchFamily="34" charset="0"/>
                <a:cs typeface="Calibri" pitchFamily="34" charset="0"/>
              </a:rPr>
              <a:t>Sensitive Touch used in Smartphone and tablet </a:t>
            </a:r>
          </a:p>
          <a:p>
            <a:r>
              <a:rPr lang="en-US" altLang="zh-TW" sz="24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Higher Durability</a:t>
            </a:r>
          </a:p>
          <a:p>
            <a:pPr lvl="1"/>
            <a:r>
              <a:rPr lang="en-US" altLang="zh-TW" sz="2200" dirty="0" smtClean="0">
                <a:latin typeface="Calibri" pitchFamily="34" charset="0"/>
                <a:cs typeface="Calibri" pitchFamily="34" charset="0"/>
              </a:rPr>
              <a:t>7H Glass</a:t>
            </a:r>
          </a:p>
          <a:p>
            <a:pPr lvl="1"/>
            <a:r>
              <a:rPr lang="en-US" altLang="zh-TW" sz="2200" dirty="0" smtClean="0">
                <a:latin typeface="Calibri" pitchFamily="34" charset="0"/>
                <a:cs typeface="Calibri" pitchFamily="34" charset="0"/>
              </a:rPr>
              <a:t>Scratch &amp; Chemical Resistance</a:t>
            </a:r>
          </a:p>
          <a:p>
            <a:pPr lvl="1"/>
            <a:r>
              <a:rPr lang="en-US" altLang="zh-TW" sz="2200" dirty="0" smtClean="0">
                <a:latin typeface="Calibri" pitchFamily="34" charset="0"/>
                <a:cs typeface="Calibri" pitchFamily="34" charset="0"/>
              </a:rPr>
              <a:t>Avoid inappropriate usage</a:t>
            </a:r>
          </a:p>
          <a:p>
            <a:pPr lvl="1"/>
            <a:r>
              <a:rPr lang="en-US" altLang="zh-TW" sz="2200" dirty="0" smtClean="0">
                <a:latin typeface="Calibri" pitchFamily="34" charset="0"/>
                <a:cs typeface="Calibri" pitchFamily="34" charset="0"/>
              </a:rPr>
              <a:t>Coating to avoid Reflective </a:t>
            </a:r>
          </a:p>
          <a:p>
            <a:r>
              <a:rPr lang="en-US" altLang="zh-TW" sz="2400" dirty="0" smtClean="0">
                <a:latin typeface="Calibri" pitchFamily="34" charset="0"/>
                <a:cs typeface="Calibri" pitchFamily="34" charset="0"/>
              </a:rPr>
              <a:t>Support 1mm Glove or PCT Glove</a:t>
            </a:r>
          </a:p>
          <a:p>
            <a:r>
              <a:rPr lang="en-US" altLang="zh-TW" dirty="0" smtClean="0">
                <a:latin typeface="Calibri" pitchFamily="34" charset="0"/>
                <a:cs typeface="Calibri" pitchFamily="34" charset="0"/>
              </a:rPr>
              <a:t>Support </a:t>
            </a:r>
            <a:r>
              <a:rPr lang="en-US" altLang="zh-TW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Multi-touch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436096" y="1945999"/>
            <a:ext cx="1810034" cy="126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6136" y="3501008"/>
            <a:ext cx="315443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標題 1"/>
          <p:cNvSpPr txBox="1">
            <a:spLocks/>
          </p:cNvSpPr>
          <p:nvPr/>
        </p:nvSpPr>
        <p:spPr bwMode="auto">
          <a:xfrm>
            <a:off x="482600" y="333375"/>
            <a:ext cx="8277225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DDDDDD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fontAlgn="ctr" hangingPunct="0">
              <a:lnSpc>
                <a:spcPct val="85000"/>
              </a:lnSpc>
              <a:defRPr/>
            </a:pPr>
            <a:r>
              <a:rPr kumimoji="1" lang="en-US" altLang="zh-TW" sz="3600" b="1" i="1" dirty="0" smtClean="0">
                <a:solidFill>
                  <a:srgbClr val="000099"/>
                </a:solidFill>
                <a:latin typeface="Calibri" panose="020F0502020204030204" pitchFamily="34" charset="0"/>
                <a:ea typeface="新細明體"/>
                <a:cs typeface="Calibri" panose="020F0502020204030204" pitchFamily="34" charset="0"/>
              </a:rPr>
              <a:t>Projected Capacitive Multi-Touch</a:t>
            </a:r>
            <a:endParaRPr kumimoji="1" lang="zh-TW" altLang="en-US" sz="3600" b="1" i="1" dirty="0" smtClean="0">
              <a:solidFill>
                <a:srgbClr val="000099"/>
              </a:solidFill>
              <a:latin typeface="Calibri" panose="020F0502020204030204" pitchFamily="34" charset="0"/>
              <a:ea typeface="新細明體"/>
              <a:cs typeface="Calibri" panose="020F050202020403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208767" y="2046034"/>
            <a:ext cx="1935233" cy="1195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514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04"/>
    </mc:Choice>
    <mc:Fallback xmlns="">
      <p:transition spd="slow" advTm="38604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251520" y="-27384"/>
            <a:ext cx="8121080" cy="692869"/>
          </a:xfrm>
        </p:spPr>
        <p:txBody>
          <a:bodyPr vert="horz" lIns="0" rIns="0" bIns="0" anchor="b">
            <a:noAutofit/>
          </a:bodyPr>
          <a:lstStyle/>
          <a:p>
            <a:pPr fontAlgn="ctr">
              <a:lnSpc>
                <a:spcPct val="85000"/>
              </a:lnSpc>
              <a:defRPr/>
            </a:pPr>
            <a:r>
              <a:rPr kumimoji="1" lang="en-US" altLang="zh-TW" sz="4000" b="1" i="1" dirty="0" smtClean="0">
                <a:solidFill>
                  <a:srgbClr val="000099"/>
                </a:solidFill>
                <a:latin typeface="Calibri" panose="020F0502020204030204" pitchFamily="34" charset="0"/>
                <a:ea typeface="新細明體"/>
                <a:cs typeface="Calibri" panose="020F0502020204030204" pitchFamily="34" charset="0"/>
              </a:rPr>
              <a:t>FPM-7000</a:t>
            </a:r>
            <a:r>
              <a:rPr kumimoji="1" lang="en-US" altLang="zh-TW" sz="4000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新細明體"/>
                <a:cs typeface="Calibri" panose="020F0502020204030204" pitchFamily="34" charset="0"/>
              </a:rPr>
              <a:t>W</a:t>
            </a:r>
            <a:r>
              <a:rPr kumimoji="1" lang="en-US" altLang="zh-TW" sz="4000" b="1" i="1" dirty="0" smtClean="0">
                <a:solidFill>
                  <a:srgbClr val="000099"/>
                </a:solidFill>
                <a:latin typeface="Calibri" panose="020F0502020204030204" pitchFamily="34" charset="0"/>
                <a:ea typeface="新細明體"/>
                <a:cs typeface="Calibri" panose="020F0502020204030204" pitchFamily="34" charset="0"/>
              </a:rPr>
              <a:t> series Spec</a:t>
            </a:r>
            <a:endParaRPr kumimoji="1" lang="en-GB" altLang="zh-TW" sz="4000" b="1" i="1" dirty="0">
              <a:solidFill>
                <a:srgbClr val="000099"/>
              </a:solidFill>
              <a:latin typeface="Calibri" panose="020F0502020204030204" pitchFamily="34" charset="0"/>
              <a:ea typeface="新細明體"/>
              <a:cs typeface="Calibri" panose="020F0502020204030204" pitchFamily="34" charset="0"/>
            </a:endParaRPr>
          </a:p>
        </p:txBody>
      </p:sp>
      <p:sp>
        <p:nvSpPr>
          <p:cNvPr id="15" name="動作按鈕: 資訊 14">
            <a:hlinkClick r:id="" action="ppaction://noaction" highlightClick="1"/>
          </p:cNvPr>
          <p:cNvSpPr/>
          <p:nvPr/>
        </p:nvSpPr>
        <p:spPr>
          <a:xfrm>
            <a:off x="8164105" y="2833191"/>
            <a:ext cx="368335" cy="307777"/>
          </a:xfrm>
          <a:prstGeom prst="actionButtonInformati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2921417"/>
              </p:ext>
            </p:extLst>
          </p:nvPr>
        </p:nvGraphicFramePr>
        <p:xfrm>
          <a:off x="-1" y="665792"/>
          <a:ext cx="9144002" cy="5643528"/>
        </p:xfrm>
        <a:graphic>
          <a:graphicData uri="http://schemas.openxmlformats.org/drawingml/2006/table">
            <a:tbl>
              <a:tblPr/>
              <a:tblGrid>
                <a:gridCol w="430355"/>
                <a:gridCol w="1477350"/>
                <a:gridCol w="2209763"/>
                <a:gridCol w="2513267"/>
                <a:gridCol w="2513267"/>
              </a:tblGrid>
              <a:tr h="30974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Model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315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FPM-7151W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FPM-7181W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FPM-7211W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236036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Display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315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Display Type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31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WXGA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WXGA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Full HD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03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Display Size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31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15.6"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18.5"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21.5"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03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Max.Resolution</a:t>
                      </a:r>
                      <a:endParaRPr lang="en-GB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31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1366 x 768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1366 x 768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1920x1080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03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Max.Colors</a:t>
                      </a:r>
                      <a:endParaRPr lang="en-GB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31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16.7M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16.7M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16.7M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03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Luminance </a:t>
                      </a:r>
                      <a:r>
                        <a:rPr lang="en-GB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cd</a:t>
                      </a:r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/m2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31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300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300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300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03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Viewing Angle(H/V°)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31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170/160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170/160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178/178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03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Backlight MTBF(hrs)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31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50,000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50,000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50,000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036"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Video Port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315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VGA/DVI-D or VGA/HDMI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VGA/DVI-D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VGA/DVI-D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036"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GB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Touchscreen</a:t>
                      </a:r>
                      <a:endParaRPr lang="en-GB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315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Combo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Combo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Combo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113"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OSD(onscreen display)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315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On rear side </a:t>
                      </a:r>
                      <a:b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with lockable function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On rear side </a:t>
                      </a:r>
                      <a:b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with lockable function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On rear side </a:t>
                      </a:r>
                      <a:b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with lockable function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036"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GB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Power Input Voltage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315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100~240v (Adapter)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100~240v (Adapter)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100~240v (Adapter)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036"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DC Power Input(voltage)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315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12v/24v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12v/24v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12v/24v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036"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Operating Temperature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315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 ~ 50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 ~ 50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 ~ 50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036"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Storage Temperature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315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-20~60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-20~60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-20~60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036"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Dimension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315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419.7x269x47.7mm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488x309x47.7mm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558.4x349.8x47.7mm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036"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Cut-out Dimension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315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412.4x261.7mm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479x300mm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550.5x345.2mm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036"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Weight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315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5kg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6kg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8kg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1369"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GB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Ordering Info</a:t>
                      </a: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315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FPM-7151W-P3AE 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15.6" WXGA </a:t>
                      </a:r>
                      <a:r>
                        <a:rPr lang="en-GB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Monitor </a:t>
                      </a:r>
                      <a:r>
                        <a:rPr lang="en-GB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w/PCT TS 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(VGA/DVI</a:t>
                      </a:r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FPM-7181W-P3AE 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18.5" WXGA </a:t>
                      </a:r>
                      <a:r>
                        <a:rPr lang="en-GB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Monitor </a:t>
                      </a:r>
                      <a:r>
                        <a:rPr lang="en-GB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w/PCT 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TS </a:t>
                      </a:r>
                      <a:r>
                        <a:rPr lang="en-GB" altLang="zh-TW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(VGA/DVI)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FPM-7211W-P3AE 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21.5" Full HD </a:t>
                      </a:r>
                      <a:r>
                        <a:rPr lang="en-GB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Monitor </a:t>
                      </a:r>
                      <a:r>
                        <a:rPr lang="en-GB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w/PCT TS </a:t>
                      </a:r>
                      <a:r>
                        <a:rPr lang="en-GB" altLang="zh-TW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(VGA/DVI)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1" marR="7841" marT="78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411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 bwMode="auto">
          <a:xfrm>
            <a:off x="0" y="1844824"/>
            <a:ext cx="9144000" cy="2448272"/>
          </a:xfrm>
          <a:prstGeom prst="rect">
            <a:avLst/>
          </a:prstGeom>
          <a:solidFill>
            <a:srgbClr val="CCE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kumimoji="1" lang="zh-TW" altLang="en-US" smtClean="0">
              <a:solidFill>
                <a:srgbClr val="FFFFFF"/>
              </a:solidFill>
              <a:latin typeface="Garamond" pitchFamily="18" charset="0"/>
              <a:ea typeface="新細明體"/>
            </a:endParaRPr>
          </a:p>
        </p:txBody>
      </p:sp>
      <p:sp>
        <p:nvSpPr>
          <p:cNvPr id="10" name="文字版面配置區 2"/>
          <p:cNvSpPr>
            <a:spLocks noGrp="1"/>
          </p:cNvSpPr>
          <p:nvPr>
            <p:ph type="body" idx="1"/>
          </p:nvPr>
        </p:nvSpPr>
        <p:spPr>
          <a:xfrm>
            <a:off x="0" y="2420888"/>
            <a:ext cx="8532440" cy="1189856"/>
          </a:xfrm>
        </p:spPr>
        <p:txBody>
          <a:bodyPr anchor="ctr" anchorCtr="0"/>
          <a:lstStyle/>
          <a:p>
            <a:pPr algn="ctr" fontAlgn="ctr">
              <a:lnSpc>
                <a:spcPct val="150000"/>
              </a:lnSpc>
              <a:spcBef>
                <a:spcPct val="0"/>
              </a:spcBef>
            </a:pPr>
            <a:r>
              <a:rPr lang="en-US" altLang="zh-TW" sz="3200" cap="all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Mounting and Accessories</a:t>
            </a:r>
            <a:endParaRPr lang="en-US" altLang="zh-TW" sz="2400" dirty="0" smtClean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539552" y="3861048"/>
            <a:ext cx="8028879" cy="1739126"/>
            <a:chOff x="863600" y="876300"/>
            <a:chExt cx="8028879" cy="1739126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600" y="876300"/>
              <a:ext cx="7369175" cy="147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1043608" y="2276872"/>
              <a:ext cx="15113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Garamond" pitchFamily="18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Garamond" pitchFamily="18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Garamond" pitchFamily="18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Garamond" pitchFamily="18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Garamond" pitchFamily="18" charset="0"/>
                  <a:ea typeface="新細明體" pitchFamily="18" charset="-12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aramond" pitchFamily="18" charset="0"/>
                  <a:ea typeface="新細明體" pitchFamily="18" charset="-12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aramond" pitchFamily="18" charset="0"/>
                  <a:ea typeface="新細明體" pitchFamily="18" charset="-12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aramond" pitchFamily="18" charset="0"/>
                  <a:ea typeface="新細明體" pitchFamily="18" charset="-12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aramond" pitchFamily="18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zh-CN" sz="1600" dirty="0" smtClean="0">
                  <a:solidFill>
                    <a:schemeClr val="bg2"/>
                  </a:solidFill>
                  <a:latin typeface="Calibri" pitchFamily="34" charset="0"/>
                  <a:ea typeface="SimHei" pitchFamily="49" charset="-122"/>
                  <a:cs typeface="Calibri" pitchFamily="34" charset="0"/>
                </a:rPr>
                <a:t>Panel Mount</a:t>
              </a:r>
              <a:endParaRPr lang="zh-TW" altLang="en-US" sz="1600" dirty="0">
                <a:solidFill>
                  <a:schemeClr val="bg2"/>
                </a:solidFill>
                <a:latin typeface="Calibri" pitchFamily="34" charset="0"/>
                <a:ea typeface="SimHei" pitchFamily="49" charset="-122"/>
                <a:cs typeface="Calibri" pitchFamily="34" charset="0"/>
              </a:endParaRPr>
            </a:p>
          </p:txBody>
        </p:sp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2447925" y="2276872"/>
              <a:ext cx="15113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TW"/>
              </a:defPPr>
              <a:lvl1pPr algn="ctr" eaLnBrk="1" hangingPunct="1">
                <a:spcBef>
                  <a:spcPct val="50000"/>
                </a:spcBef>
                <a:defRPr kumimoji="1" sz="1600">
                  <a:solidFill>
                    <a:schemeClr val="accent5">
                      <a:lumMod val="75000"/>
                    </a:schemeClr>
                  </a:solidFill>
                  <a:latin typeface="+mj-lt"/>
                  <a:ea typeface="SimHei" pitchFamily="49" charset="-122"/>
                </a:defRPr>
              </a:lvl1pPr>
              <a:lvl2pPr marL="742950" indent="-285750" eaLnBrk="0" hangingPunct="0">
                <a:defRPr kumimoji="1">
                  <a:latin typeface="Garamond" pitchFamily="18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latin typeface="Garamond" pitchFamily="18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latin typeface="Garamond" pitchFamily="18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latin typeface="Garamond" pitchFamily="18" charset="0"/>
                  <a:ea typeface="新細明體" pitchFamily="18" charset="-12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aramond" pitchFamily="18" charset="0"/>
                  <a:ea typeface="新細明體" pitchFamily="18" charset="-12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aramond" pitchFamily="18" charset="0"/>
                  <a:ea typeface="新細明體" pitchFamily="18" charset="-12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aramond" pitchFamily="18" charset="0"/>
                  <a:ea typeface="新細明體" pitchFamily="18" charset="-12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aramond" pitchFamily="18" charset="0"/>
                  <a:ea typeface="新細明體" pitchFamily="18" charset="-120"/>
                </a:defRPr>
              </a:lvl9pPr>
            </a:lstStyle>
            <a:p>
              <a:r>
                <a:rPr lang="en-US" altLang="zh-TW" dirty="0" smtClean="0">
                  <a:solidFill>
                    <a:schemeClr val="bg2"/>
                  </a:solidFill>
                  <a:latin typeface="Calibri" pitchFamily="34" charset="0"/>
                  <a:cs typeface="Calibri" pitchFamily="34" charset="0"/>
                </a:rPr>
                <a:t>Desktop Stand</a:t>
              </a:r>
              <a:endParaRPr lang="zh-TW" altLang="en-US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3743325" y="2276872"/>
              <a:ext cx="15113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TW"/>
              </a:defPPr>
              <a:lvl1pPr algn="ctr" eaLnBrk="1" hangingPunct="1">
                <a:spcBef>
                  <a:spcPct val="50000"/>
                </a:spcBef>
                <a:defRPr kumimoji="1" sz="1600">
                  <a:solidFill>
                    <a:schemeClr val="accent5">
                      <a:lumMod val="75000"/>
                    </a:schemeClr>
                  </a:solidFill>
                  <a:latin typeface="+mj-lt"/>
                  <a:ea typeface="SimHei" pitchFamily="49" charset="-122"/>
                </a:defRPr>
              </a:lvl1pPr>
              <a:lvl2pPr marL="742950" indent="-285750" eaLnBrk="0" hangingPunct="0">
                <a:defRPr kumimoji="1">
                  <a:latin typeface="Garamond" pitchFamily="18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latin typeface="Garamond" pitchFamily="18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latin typeface="Garamond" pitchFamily="18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latin typeface="Garamond" pitchFamily="18" charset="0"/>
                  <a:ea typeface="新細明體" pitchFamily="18" charset="-12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aramond" pitchFamily="18" charset="0"/>
                  <a:ea typeface="新細明體" pitchFamily="18" charset="-12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aramond" pitchFamily="18" charset="0"/>
                  <a:ea typeface="新細明體" pitchFamily="18" charset="-12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aramond" pitchFamily="18" charset="0"/>
                  <a:ea typeface="新細明體" pitchFamily="18" charset="-12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aramond" pitchFamily="18" charset="0"/>
                  <a:ea typeface="新細明體" pitchFamily="18" charset="-120"/>
                </a:defRPr>
              </a:lvl9pPr>
            </a:lstStyle>
            <a:p>
              <a:r>
                <a:rPr lang="en-US" altLang="zh-TW" dirty="0">
                  <a:solidFill>
                    <a:schemeClr val="bg2"/>
                  </a:solidFill>
                  <a:latin typeface="Calibri" pitchFamily="34" charset="0"/>
                  <a:cs typeface="Calibri" pitchFamily="34" charset="0"/>
                </a:rPr>
                <a:t>Arm Mount</a:t>
              </a:r>
              <a:endParaRPr lang="zh-TW" altLang="en-US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5135459" y="2276872"/>
              <a:ext cx="15113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TW"/>
              </a:defPPr>
              <a:lvl1pPr algn="ctr" eaLnBrk="1" hangingPunct="1">
                <a:spcBef>
                  <a:spcPct val="50000"/>
                </a:spcBef>
                <a:defRPr kumimoji="1" sz="1600">
                  <a:solidFill>
                    <a:schemeClr val="accent5">
                      <a:lumMod val="75000"/>
                    </a:schemeClr>
                  </a:solidFill>
                  <a:latin typeface="+mj-lt"/>
                  <a:ea typeface="SimHei" pitchFamily="49" charset="-122"/>
                </a:defRPr>
              </a:lvl1pPr>
              <a:lvl2pPr marL="742950" indent="-285750" eaLnBrk="0" hangingPunct="0">
                <a:defRPr kumimoji="1">
                  <a:latin typeface="Garamond" pitchFamily="18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latin typeface="Garamond" pitchFamily="18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latin typeface="Garamond" pitchFamily="18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latin typeface="Garamond" pitchFamily="18" charset="0"/>
                  <a:ea typeface="新細明體" pitchFamily="18" charset="-12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aramond" pitchFamily="18" charset="0"/>
                  <a:ea typeface="新細明體" pitchFamily="18" charset="-12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aramond" pitchFamily="18" charset="0"/>
                  <a:ea typeface="新細明體" pitchFamily="18" charset="-12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aramond" pitchFamily="18" charset="0"/>
                  <a:ea typeface="新細明體" pitchFamily="18" charset="-12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aramond" pitchFamily="18" charset="0"/>
                  <a:ea typeface="新細明體" pitchFamily="18" charset="-120"/>
                </a:defRPr>
              </a:lvl9pPr>
            </a:lstStyle>
            <a:p>
              <a:r>
                <a:rPr lang="en-US" altLang="zh-CN" dirty="0">
                  <a:solidFill>
                    <a:schemeClr val="bg2"/>
                  </a:solidFill>
                  <a:latin typeface="Calibri" pitchFamily="34" charset="0"/>
                  <a:cs typeface="Calibri" pitchFamily="34" charset="0"/>
                </a:rPr>
                <a:t>Rack Mount</a:t>
              </a:r>
              <a:endParaRPr lang="zh-TW" altLang="en-US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6646758" y="2276872"/>
              <a:ext cx="224572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TW"/>
              </a:defPPr>
              <a:lvl1pPr algn="ctr" eaLnBrk="1" hangingPunct="1">
                <a:spcBef>
                  <a:spcPct val="50000"/>
                </a:spcBef>
                <a:defRPr kumimoji="1" sz="1600">
                  <a:solidFill>
                    <a:schemeClr val="accent5">
                      <a:lumMod val="75000"/>
                    </a:schemeClr>
                  </a:solidFill>
                  <a:latin typeface="+mj-lt"/>
                  <a:ea typeface="SimHei" pitchFamily="49" charset="-122"/>
                </a:defRPr>
              </a:lvl1pPr>
              <a:lvl2pPr marL="742950" indent="-285750" eaLnBrk="0" hangingPunct="0">
                <a:defRPr kumimoji="1">
                  <a:latin typeface="Garamond" pitchFamily="18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latin typeface="Garamond" pitchFamily="18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latin typeface="Garamond" pitchFamily="18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latin typeface="Garamond" pitchFamily="18" charset="0"/>
                  <a:ea typeface="新細明體" pitchFamily="18" charset="-12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aramond" pitchFamily="18" charset="0"/>
                  <a:ea typeface="新細明體" pitchFamily="18" charset="-12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aramond" pitchFamily="18" charset="0"/>
                  <a:ea typeface="新細明體" pitchFamily="18" charset="-12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aramond" pitchFamily="18" charset="0"/>
                  <a:ea typeface="新細明體" pitchFamily="18" charset="-12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aramond" pitchFamily="18" charset="0"/>
                  <a:ea typeface="新細明體" pitchFamily="18" charset="-120"/>
                </a:defRPr>
              </a:lvl9pPr>
            </a:lstStyle>
            <a:p>
              <a:r>
                <a:rPr lang="en-US" altLang="zh-TW" dirty="0">
                  <a:solidFill>
                    <a:schemeClr val="bg2"/>
                  </a:solidFill>
                  <a:latin typeface="Calibri" pitchFamily="34" charset="0"/>
                  <a:cs typeface="Calibri" pitchFamily="34" charset="0"/>
                </a:rPr>
                <a:t>VESA </a:t>
              </a:r>
              <a:r>
                <a:rPr lang="en-US" altLang="zh-TW" dirty="0" smtClean="0">
                  <a:solidFill>
                    <a:schemeClr val="bg2"/>
                  </a:solidFill>
                  <a:latin typeface="Calibri" pitchFamily="34" charset="0"/>
                  <a:cs typeface="Calibri" pitchFamily="34" charset="0"/>
                </a:rPr>
                <a:t>Mount </a:t>
              </a:r>
              <a:r>
                <a:rPr lang="en-US" altLang="zh-TW" sz="1200" dirty="0" smtClean="0">
                  <a:solidFill>
                    <a:schemeClr val="bg2"/>
                  </a:solidFill>
                  <a:latin typeface="Calibri" pitchFamily="34" charset="0"/>
                  <a:cs typeface="Calibri" pitchFamily="34" charset="0"/>
                </a:rPr>
                <a:t>(100mm)</a:t>
              </a:r>
              <a:endParaRPr lang="zh-TW" altLang="en-US" sz="1200" dirty="0">
                <a:solidFill>
                  <a:schemeClr val="bg2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0" y="0"/>
            <a:ext cx="8221884" cy="825500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DDDDD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defPPr>
              <a:defRPr lang="zh-TW"/>
            </a:defPPr>
            <a:lvl1pPr font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000" b="1" i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altLang="zh-TW" dirty="0" smtClean="0">
                <a:ea typeface="新細明體"/>
              </a:rPr>
              <a:t>Features-Mounting Support</a:t>
            </a:r>
            <a:endParaRPr lang="en-US" altLang="zh-TW" dirty="0">
              <a:ea typeface="新細明體"/>
            </a:endParaRPr>
          </a:p>
        </p:txBody>
      </p:sp>
      <p:grpSp>
        <p:nvGrpSpPr>
          <p:cNvPr id="3" name="群組 10"/>
          <p:cNvGrpSpPr/>
          <p:nvPr/>
        </p:nvGrpSpPr>
        <p:grpSpPr>
          <a:xfrm>
            <a:off x="611560" y="764704"/>
            <a:ext cx="7706952" cy="1896671"/>
            <a:chOff x="863600" y="876300"/>
            <a:chExt cx="7925071" cy="2046903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600" y="876300"/>
              <a:ext cx="7369175" cy="147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4"/>
            <p:cNvSpPr txBox="1">
              <a:spLocks noChangeArrowheads="1"/>
            </p:cNvSpPr>
            <p:nvPr/>
          </p:nvSpPr>
          <p:spPr bwMode="auto">
            <a:xfrm>
              <a:off x="939800" y="2276872"/>
              <a:ext cx="1511300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Garamond" pitchFamily="18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Garamond" pitchFamily="18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Garamond" pitchFamily="18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Garamond" pitchFamily="18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Garamond" pitchFamily="18" charset="0"/>
                  <a:ea typeface="新細明體" pitchFamily="18" charset="-12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aramond" pitchFamily="18" charset="0"/>
                  <a:ea typeface="新細明體" pitchFamily="18" charset="-12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aramond" pitchFamily="18" charset="0"/>
                  <a:ea typeface="新細明體" pitchFamily="18" charset="-12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aramond" pitchFamily="18" charset="0"/>
                  <a:ea typeface="新細明體" pitchFamily="18" charset="-12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aramond" pitchFamily="18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zh-CN" sz="1400" dirty="0" smtClean="0">
                  <a:solidFill>
                    <a:srgbClr val="7CCA62">
                      <a:lumMod val="75000"/>
                    </a:srgbClr>
                  </a:solidFill>
                  <a:latin typeface="Calibri"/>
                  <a:ea typeface="SimHei" pitchFamily="49" charset="-122"/>
                </a:rPr>
                <a:t>Panel Mount</a:t>
              </a:r>
              <a:br>
                <a:rPr lang="en-US" altLang="zh-CN" sz="1400" dirty="0" smtClean="0">
                  <a:solidFill>
                    <a:srgbClr val="7CCA62">
                      <a:lumMod val="75000"/>
                    </a:srgbClr>
                  </a:solidFill>
                  <a:latin typeface="Calibri"/>
                  <a:ea typeface="SimHei" pitchFamily="49" charset="-122"/>
                </a:rPr>
              </a:br>
              <a:r>
                <a:rPr lang="en-US" altLang="zh-TW" sz="1100" dirty="0" smtClean="0">
                  <a:solidFill>
                    <a:srgbClr val="7CCA62">
                      <a:lumMod val="75000"/>
                    </a:srgbClr>
                  </a:solidFill>
                  <a:latin typeface="Calibri"/>
                  <a:ea typeface="SimHei" pitchFamily="49" charset="-122"/>
                </a:rPr>
                <a:t>(FPM all Series)</a:t>
              </a:r>
              <a:endParaRPr lang="zh-TW" altLang="en-US" sz="1100" dirty="0">
                <a:solidFill>
                  <a:srgbClr val="7CCA62">
                    <a:lumMod val="75000"/>
                  </a:srgbClr>
                </a:solidFill>
                <a:latin typeface="Calibri"/>
                <a:ea typeface="SimHei" pitchFamily="49" charset="-122"/>
              </a:endParaRPr>
            </a:p>
          </p:txBody>
        </p:sp>
        <p:sp>
          <p:nvSpPr>
            <p:cNvPr id="14" name="Text Box 5"/>
            <p:cNvSpPr txBox="1">
              <a:spLocks noChangeArrowheads="1"/>
            </p:cNvSpPr>
            <p:nvPr/>
          </p:nvSpPr>
          <p:spPr bwMode="auto">
            <a:xfrm>
              <a:off x="2340587" y="2276872"/>
              <a:ext cx="1511300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TW"/>
              </a:defPPr>
              <a:lvl1pPr algn="ctr" eaLnBrk="1" hangingPunct="1">
                <a:spcBef>
                  <a:spcPct val="50000"/>
                </a:spcBef>
                <a:defRPr kumimoji="1" sz="1600">
                  <a:solidFill>
                    <a:schemeClr val="accent5">
                      <a:lumMod val="75000"/>
                    </a:schemeClr>
                  </a:solidFill>
                  <a:latin typeface="+mj-lt"/>
                  <a:ea typeface="SimHei" pitchFamily="49" charset="-122"/>
                </a:defRPr>
              </a:lvl1pPr>
              <a:lvl2pPr marL="742950" indent="-285750" eaLnBrk="0" hangingPunct="0">
                <a:defRPr kumimoji="1">
                  <a:latin typeface="Garamond" pitchFamily="18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latin typeface="Garamond" pitchFamily="18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latin typeface="Garamond" pitchFamily="18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latin typeface="Garamond" pitchFamily="18" charset="0"/>
                  <a:ea typeface="新細明體" pitchFamily="18" charset="-12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aramond" pitchFamily="18" charset="0"/>
                  <a:ea typeface="新細明體" pitchFamily="18" charset="-12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aramond" pitchFamily="18" charset="0"/>
                  <a:ea typeface="新細明體" pitchFamily="18" charset="-12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aramond" pitchFamily="18" charset="0"/>
                  <a:ea typeface="新細明體" pitchFamily="18" charset="-12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aramond" pitchFamily="18" charset="0"/>
                  <a:ea typeface="新細明體" pitchFamily="18" charset="-120"/>
                </a:defRPr>
              </a:lvl9pPr>
            </a:lstStyle>
            <a:p>
              <a:r>
                <a:rPr lang="en-US" altLang="zh-TW" sz="1400" dirty="0" smtClean="0">
                  <a:solidFill>
                    <a:srgbClr val="7CCA62">
                      <a:lumMod val="75000"/>
                    </a:srgbClr>
                  </a:solidFill>
                  <a:latin typeface="Calibri"/>
                </a:rPr>
                <a:t>Desktop Stand</a:t>
              </a:r>
              <a:br>
                <a:rPr lang="en-US" altLang="zh-TW" sz="1400" dirty="0" smtClean="0">
                  <a:solidFill>
                    <a:srgbClr val="7CCA62">
                      <a:lumMod val="75000"/>
                    </a:srgbClr>
                  </a:solidFill>
                  <a:latin typeface="Calibri"/>
                </a:rPr>
              </a:br>
              <a:r>
                <a:rPr lang="en-US" altLang="zh-TW" sz="1100" dirty="0" smtClean="0">
                  <a:solidFill>
                    <a:srgbClr val="7CCA62">
                      <a:lumMod val="75000"/>
                    </a:srgbClr>
                  </a:solidFill>
                  <a:latin typeface="Calibri"/>
                </a:rPr>
                <a:t>(FPM-1000T-SMKE)</a:t>
              </a:r>
              <a:endParaRPr lang="zh-TW" altLang="en-US" sz="1100" dirty="0">
                <a:solidFill>
                  <a:srgbClr val="7CCA62">
                    <a:lumMod val="75000"/>
                  </a:srgbClr>
                </a:solidFill>
                <a:latin typeface="Calibri"/>
              </a:endParaRPr>
            </a:p>
          </p:txBody>
        </p:sp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>
              <a:off x="3741375" y="2276872"/>
              <a:ext cx="1511300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TW"/>
              </a:defPPr>
              <a:lvl1pPr algn="ctr" eaLnBrk="1" hangingPunct="1">
                <a:spcBef>
                  <a:spcPct val="50000"/>
                </a:spcBef>
                <a:defRPr kumimoji="1" sz="1600">
                  <a:solidFill>
                    <a:schemeClr val="accent5">
                      <a:lumMod val="75000"/>
                    </a:schemeClr>
                  </a:solidFill>
                  <a:latin typeface="+mj-lt"/>
                  <a:ea typeface="SimHei" pitchFamily="49" charset="-122"/>
                </a:defRPr>
              </a:lvl1pPr>
              <a:lvl2pPr marL="742950" indent="-285750" eaLnBrk="0" hangingPunct="0">
                <a:defRPr kumimoji="1">
                  <a:latin typeface="Garamond" pitchFamily="18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latin typeface="Garamond" pitchFamily="18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latin typeface="Garamond" pitchFamily="18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latin typeface="Garamond" pitchFamily="18" charset="0"/>
                  <a:ea typeface="新細明體" pitchFamily="18" charset="-12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aramond" pitchFamily="18" charset="0"/>
                  <a:ea typeface="新細明體" pitchFamily="18" charset="-12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aramond" pitchFamily="18" charset="0"/>
                  <a:ea typeface="新細明體" pitchFamily="18" charset="-12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aramond" pitchFamily="18" charset="0"/>
                  <a:ea typeface="新細明體" pitchFamily="18" charset="-12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aramond" pitchFamily="18" charset="0"/>
                  <a:ea typeface="新細明體" pitchFamily="18" charset="-120"/>
                </a:defRPr>
              </a:lvl9pPr>
            </a:lstStyle>
            <a:p>
              <a:r>
                <a:rPr lang="en-US" altLang="zh-TW" sz="1400" dirty="0">
                  <a:solidFill>
                    <a:srgbClr val="7CCA62">
                      <a:lumMod val="75000"/>
                    </a:srgbClr>
                  </a:solidFill>
                  <a:latin typeface="Calibri"/>
                </a:rPr>
                <a:t>Arm </a:t>
              </a:r>
              <a:r>
                <a:rPr lang="en-US" altLang="zh-TW" sz="1400" dirty="0" smtClean="0">
                  <a:solidFill>
                    <a:srgbClr val="7CCA62">
                      <a:lumMod val="75000"/>
                    </a:srgbClr>
                  </a:solidFill>
                  <a:latin typeface="Calibri"/>
                </a:rPr>
                <a:t>Mount</a:t>
              </a:r>
              <a:br>
                <a:rPr lang="en-US" altLang="zh-TW" sz="1400" dirty="0" smtClean="0">
                  <a:solidFill>
                    <a:srgbClr val="7CCA62">
                      <a:lumMod val="75000"/>
                    </a:srgbClr>
                  </a:solidFill>
                  <a:latin typeface="Calibri"/>
                </a:rPr>
              </a:br>
              <a:r>
                <a:rPr lang="en-US" altLang="zh-TW" sz="1100" dirty="0" smtClean="0">
                  <a:solidFill>
                    <a:srgbClr val="7CCA62">
                      <a:lumMod val="75000"/>
                    </a:srgbClr>
                  </a:solidFill>
                  <a:latin typeface="Calibri"/>
                </a:rPr>
                <a:t>(Via VESA hole)</a:t>
              </a:r>
            </a:p>
          </p:txBody>
        </p:sp>
        <p:sp>
          <p:nvSpPr>
            <p:cNvPr id="16" name="Text Box 7"/>
            <p:cNvSpPr txBox="1">
              <a:spLocks noChangeArrowheads="1"/>
            </p:cNvSpPr>
            <p:nvPr/>
          </p:nvSpPr>
          <p:spPr bwMode="auto">
            <a:xfrm>
              <a:off x="5142163" y="2276872"/>
              <a:ext cx="15113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TW"/>
              </a:defPPr>
              <a:lvl1pPr algn="ctr" eaLnBrk="1" hangingPunct="1">
                <a:spcBef>
                  <a:spcPct val="50000"/>
                </a:spcBef>
                <a:defRPr kumimoji="1" sz="1600">
                  <a:solidFill>
                    <a:schemeClr val="accent5">
                      <a:lumMod val="75000"/>
                    </a:schemeClr>
                  </a:solidFill>
                  <a:latin typeface="+mj-lt"/>
                  <a:ea typeface="SimHei" pitchFamily="49" charset="-122"/>
                </a:defRPr>
              </a:lvl1pPr>
              <a:lvl2pPr marL="742950" indent="-285750" eaLnBrk="0" hangingPunct="0">
                <a:defRPr kumimoji="1">
                  <a:latin typeface="Garamond" pitchFamily="18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latin typeface="Garamond" pitchFamily="18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latin typeface="Garamond" pitchFamily="18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latin typeface="Garamond" pitchFamily="18" charset="0"/>
                  <a:ea typeface="新細明體" pitchFamily="18" charset="-12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aramond" pitchFamily="18" charset="0"/>
                  <a:ea typeface="新細明體" pitchFamily="18" charset="-12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aramond" pitchFamily="18" charset="0"/>
                  <a:ea typeface="新細明體" pitchFamily="18" charset="-12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aramond" pitchFamily="18" charset="0"/>
                  <a:ea typeface="新細明體" pitchFamily="18" charset="-12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aramond" pitchFamily="18" charset="0"/>
                  <a:ea typeface="新細明體" pitchFamily="18" charset="-120"/>
                </a:defRPr>
              </a:lvl9pPr>
            </a:lstStyle>
            <a:p>
              <a:r>
                <a:rPr lang="en-US" altLang="zh-CN" sz="1400" dirty="0">
                  <a:solidFill>
                    <a:srgbClr val="7CCA62">
                      <a:lumMod val="75000"/>
                    </a:srgbClr>
                  </a:solidFill>
                  <a:latin typeface="Calibri"/>
                </a:rPr>
                <a:t>Rack </a:t>
              </a:r>
              <a:r>
                <a:rPr lang="en-US" altLang="zh-CN" sz="1400" dirty="0" smtClean="0">
                  <a:solidFill>
                    <a:srgbClr val="7CCA62">
                      <a:lumMod val="75000"/>
                    </a:srgbClr>
                  </a:solidFill>
                  <a:latin typeface="Calibri"/>
                </a:rPr>
                <a:t>Mount</a:t>
              </a:r>
              <a:br>
                <a:rPr lang="en-US" altLang="zh-CN" sz="1400" dirty="0" smtClean="0">
                  <a:solidFill>
                    <a:srgbClr val="7CCA62">
                      <a:lumMod val="75000"/>
                    </a:srgbClr>
                  </a:solidFill>
                  <a:latin typeface="Calibri"/>
                </a:rPr>
              </a:br>
              <a:r>
                <a:rPr lang="en-US" altLang="zh-CN" sz="1050" dirty="0" smtClean="0">
                  <a:solidFill>
                    <a:srgbClr val="7CCA62">
                      <a:lumMod val="75000"/>
                    </a:srgbClr>
                  </a:solidFill>
                  <a:latin typeface="Calibri"/>
                </a:rPr>
                <a:t>FPM-3000G Series</a:t>
              </a:r>
              <a:br>
                <a:rPr lang="en-US" altLang="zh-CN" sz="1050" dirty="0" smtClean="0">
                  <a:solidFill>
                    <a:srgbClr val="7CCA62">
                      <a:lumMod val="75000"/>
                    </a:srgbClr>
                  </a:solidFill>
                  <a:latin typeface="Calibri"/>
                </a:rPr>
              </a:br>
              <a:r>
                <a:rPr lang="en-US" altLang="zh-CN" sz="1050" dirty="0" smtClean="0">
                  <a:solidFill>
                    <a:srgbClr val="7CCA62">
                      <a:lumMod val="75000"/>
                    </a:srgbClr>
                  </a:solidFill>
                  <a:latin typeface="Calibri"/>
                </a:rPr>
                <a:t>FPM-5000G Series</a:t>
              </a:r>
              <a:endParaRPr lang="zh-TW" altLang="en-US" sz="1050" dirty="0">
                <a:solidFill>
                  <a:srgbClr val="7CCA62">
                    <a:lumMod val="75000"/>
                  </a:srgbClr>
                </a:solidFill>
                <a:latin typeface="Calibri"/>
              </a:endParaRPr>
            </a:p>
          </p:txBody>
        </p:sp>
        <p:sp>
          <p:nvSpPr>
            <p:cNvPr id="17" name="Text Box 8"/>
            <p:cNvSpPr txBox="1">
              <a:spLocks noChangeArrowheads="1"/>
            </p:cNvSpPr>
            <p:nvPr/>
          </p:nvSpPr>
          <p:spPr bwMode="auto">
            <a:xfrm>
              <a:off x="6542950" y="2276872"/>
              <a:ext cx="224572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TW"/>
              </a:defPPr>
              <a:lvl1pPr algn="ctr" eaLnBrk="1" hangingPunct="1">
                <a:spcBef>
                  <a:spcPct val="50000"/>
                </a:spcBef>
                <a:defRPr kumimoji="1" sz="1600">
                  <a:solidFill>
                    <a:schemeClr val="accent5">
                      <a:lumMod val="75000"/>
                    </a:schemeClr>
                  </a:solidFill>
                  <a:latin typeface="+mj-lt"/>
                  <a:ea typeface="SimHei" pitchFamily="49" charset="-122"/>
                </a:defRPr>
              </a:lvl1pPr>
              <a:lvl2pPr marL="742950" indent="-285750" eaLnBrk="0" hangingPunct="0">
                <a:defRPr kumimoji="1">
                  <a:latin typeface="Garamond" pitchFamily="18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latin typeface="Garamond" pitchFamily="18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latin typeface="Garamond" pitchFamily="18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latin typeface="Garamond" pitchFamily="18" charset="0"/>
                  <a:ea typeface="新細明體" pitchFamily="18" charset="-12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aramond" pitchFamily="18" charset="0"/>
                  <a:ea typeface="新細明體" pitchFamily="18" charset="-12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aramond" pitchFamily="18" charset="0"/>
                  <a:ea typeface="新細明體" pitchFamily="18" charset="-12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aramond" pitchFamily="18" charset="0"/>
                  <a:ea typeface="新細明體" pitchFamily="18" charset="-12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aramond" pitchFamily="18" charset="0"/>
                  <a:ea typeface="新細明體" pitchFamily="18" charset="-120"/>
                </a:defRPr>
              </a:lvl9pPr>
            </a:lstStyle>
            <a:p>
              <a:r>
                <a:rPr lang="en-US" altLang="zh-TW" sz="1400" dirty="0">
                  <a:solidFill>
                    <a:srgbClr val="7CCA62">
                      <a:lumMod val="75000"/>
                    </a:srgbClr>
                  </a:solidFill>
                  <a:latin typeface="Calibri"/>
                </a:rPr>
                <a:t>VESA </a:t>
              </a:r>
              <a:r>
                <a:rPr lang="en-US" altLang="zh-TW" sz="1400" dirty="0" smtClean="0">
                  <a:solidFill>
                    <a:srgbClr val="7CCA62">
                      <a:lumMod val="75000"/>
                    </a:srgbClr>
                  </a:solidFill>
                  <a:latin typeface="Calibri"/>
                </a:rPr>
                <a:t>Mount </a:t>
              </a:r>
              <a:br>
                <a:rPr lang="en-US" altLang="zh-TW" sz="1400" dirty="0" smtClean="0">
                  <a:solidFill>
                    <a:srgbClr val="7CCA62">
                      <a:lumMod val="75000"/>
                    </a:srgbClr>
                  </a:solidFill>
                  <a:latin typeface="Calibri"/>
                </a:rPr>
              </a:br>
              <a:r>
                <a:rPr lang="en-US" altLang="zh-TW" sz="1100" dirty="0" smtClean="0">
                  <a:solidFill>
                    <a:srgbClr val="7CCA62">
                      <a:lumMod val="75000"/>
                    </a:srgbClr>
                  </a:solidFill>
                  <a:latin typeface="Calibri"/>
                </a:rPr>
                <a:t>75mm and/or 100mm</a:t>
              </a:r>
              <a:br>
                <a:rPr lang="en-US" altLang="zh-TW" sz="1100" dirty="0" smtClean="0">
                  <a:solidFill>
                    <a:srgbClr val="7CCA62">
                      <a:lumMod val="75000"/>
                    </a:srgbClr>
                  </a:solidFill>
                  <a:latin typeface="Calibri"/>
                </a:rPr>
              </a:br>
              <a:r>
                <a:rPr lang="en-US" altLang="zh-TW" sz="1100" dirty="0" smtClean="0">
                  <a:solidFill>
                    <a:srgbClr val="7CCA62">
                      <a:lumMod val="75000"/>
                    </a:srgbClr>
                  </a:solidFill>
                  <a:latin typeface="Calibri"/>
                </a:rPr>
                <a:t>(FPM all Series)</a:t>
              </a:r>
              <a:endParaRPr lang="zh-TW" altLang="en-US" sz="1100" dirty="0">
                <a:solidFill>
                  <a:srgbClr val="7CCA62">
                    <a:lumMod val="75000"/>
                  </a:srgbClr>
                </a:solidFill>
                <a:latin typeface="Calibri"/>
              </a:endParaRPr>
            </a:p>
          </p:txBody>
        </p:sp>
      </p:grpSp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052736"/>
            <a:ext cx="904045" cy="1644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圖片 3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6" t="11949" r="8851" b="10066"/>
          <a:stretch/>
        </p:blipFill>
        <p:spPr>
          <a:xfrm>
            <a:off x="7776339" y="0"/>
            <a:ext cx="1367661" cy="1041002"/>
          </a:xfrm>
          <a:prstGeom prst="rect">
            <a:avLst/>
          </a:prstGeom>
        </p:spPr>
      </p:pic>
      <p:graphicFrame>
        <p:nvGraphicFramePr>
          <p:cNvPr id="18" name="表格 17"/>
          <p:cNvGraphicFramePr>
            <a:graphicFrameLocks noGrp="1"/>
          </p:cNvGraphicFramePr>
          <p:nvPr/>
        </p:nvGraphicFramePr>
        <p:xfrm>
          <a:off x="395536" y="2708920"/>
          <a:ext cx="8424936" cy="36271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46285"/>
                <a:gridCol w="1241076"/>
                <a:gridCol w="1364037"/>
                <a:gridCol w="1604750"/>
                <a:gridCol w="1123325"/>
                <a:gridCol w="1845463"/>
              </a:tblGrid>
              <a:tr h="232792">
                <a:tc>
                  <a:txBody>
                    <a:bodyPr/>
                    <a:lstStyle/>
                    <a:p>
                      <a:pPr algn="ctr"/>
                      <a:endParaRPr lang="zh-TW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>
                          <a:solidFill>
                            <a:schemeClr val="bg1"/>
                          </a:solidFill>
                        </a:rPr>
                        <a:t>Panel Mount</a:t>
                      </a:r>
                      <a:endParaRPr lang="zh-TW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>
                          <a:solidFill>
                            <a:schemeClr val="bg1"/>
                          </a:solidFill>
                        </a:rPr>
                        <a:t>Rack</a:t>
                      </a:r>
                      <a:r>
                        <a:rPr lang="en-US" altLang="zh-TW" sz="1400" baseline="0" dirty="0" smtClean="0">
                          <a:solidFill>
                            <a:schemeClr val="bg1"/>
                          </a:solidFill>
                        </a:rPr>
                        <a:t> Mount</a:t>
                      </a:r>
                      <a:endParaRPr lang="zh-TW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>
                          <a:solidFill>
                            <a:schemeClr val="bg1"/>
                          </a:solidFill>
                        </a:rPr>
                        <a:t>Stand</a:t>
                      </a:r>
                      <a:r>
                        <a:rPr lang="en-US" altLang="zh-TW" sz="14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altLang="zh-TW" sz="1400" dirty="0" smtClean="0">
                          <a:solidFill>
                            <a:schemeClr val="bg1"/>
                          </a:solidFill>
                        </a:rPr>
                        <a:t>Mount </a:t>
                      </a:r>
                      <a:endParaRPr lang="zh-TW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>
                          <a:solidFill>
                            <a:schemeClr val="bg1"/>
                          </a:solidFill>
                        </a:rPr>
                        <a:t>Adapter </a:t>
                      </a:r>
                      <a:endParaRPr lang="zh-TW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>
                          <a:solidFill>
                            <a:schemeClr val="bg1"/>
                          </a:solidFill>
                        </a:rPr>
                        <a:t>VESA</a:t>
                      </a:r>
                      <a:endParaRPr lang="zh-TW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4646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/>
                        <a:t>FPM-7061T</a:t>
                      </a:r>
                      <a:endParaRPr lang="zh-TW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/>
                        <a:t>Included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/>
                        <a:t>No Support</a:t>
                      </a:r>
                      <a:endParaRPr lang="zh-TW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Optional </a:t>
                      </a:r>
                    </a:p>
                    <a:p>
                      <a:pPr algn="ctr"/>
                      <a:r>
                        <a:rPr lang="en-US" altLang="zh-TW" sz="1400" dirty="0" smtClean="0"/>
                        <a:t>FPM-1000T-SMKE</a:t>
                      </a:r>
                      <a:endParaRPr lang="zh-TW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Optional</a:t>
                      </a:r>
                      <a:r>
                        <a:rPr lang="en-US" altLang="zh-TW" sz="1400" baseline="0" dirty="0" smtClean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75 * 75 mm</a:t>
                      </a:r>
                      <a:endParaRPr lang="zh-TW" altLang="en-US" sz="1400" dirty="0"/>
                    </a:p>
                  </a:txBody>
                  <a:tcPr anchor="ctr"/>
                </a:tc>
              </a:tr>
              <a:tr h="24646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 smtClean="0"/>
                        <a:t>FPM-7121T</a:t>
                      </a:r>
                      <a:endParaRPr lang="zh-TW" alt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 smtClean="0"/>
                        <a:t>Included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/>
                        <a:t>No Support</a:t>
                      </a:r>
                      <a:endParaRPr lang="zh-TW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Optional </a:t>
                      </a:r>
                    </a:p>
                    <a:p>
                      <a:pPr algn="ctr"/>
                      <a:r>
                        <a:rPr lang="en-US" altLang="zh-TW" sz="1400" dirty="0" smtClean="0"/>
                        <a:t>FPM-1000T-SMKE</a:t>
                      </a:r>
                      <a:endParaRPr lang="zh-TW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 smtClean="0"/>
                        <a:t>Optional</a:t>
                      </a:r>
                      <a:r>
                        <a:rPr lang="en-US" altLang="zh-TW" sz="1400" baseline="0" dirty="0" smtClean="0"/>
                        <a:t> </a:t>
                      </a:r>
                    </a:p>
                    <a:p>
                      <a:pPr algn="ctr"/>
                      <a:endParaRPr lang="zh-TW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 smtClean="0"/>
                        <a:t>75 * 75 mm</a:t>
                      </a:r>
                      <a:endParaRPr lang="zh-TW" altLang="en-US" sz="1400" dirty="0" smtClean="0"/>
                    </a:p>
                    <a:p>
                      <a:pPr algn="ctr"/>
                      <a:r>
                        <a:rPr lang="en-US" altLang="zh-TW" sz="1400" dirty="0" smtClean="0"/>
                        <a:t>100*100 mm</a:t>
                      </a:r>
                      <a:endParaRPr lang="zh-TW" altLang="en-US" sz="1400" dirty="0"/>
                    </a:p>
                  </a:txBody>
                  <a:tcPr anchor="ctr"/>
                </a:tc>
              </a:tr>
              <a:tr h="24646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/>
                        <a:t>FPM-7151T</a:t>
                      </a:r>
                      <a:endParaRPr lang="zh-TW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/>
                        <a:t>Included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/>
                        <a:t>No Support</a:t>
                      </a:r>
                      <a:endParaRPr lang="zh-TW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Optional </a:t>
                      </a:r>
                    </a:p>
                    <a:p>
                      <a:pPr algn="ctr"/>
                      <a:r>
                        <a:rPr lang="en-US" altLang="zh-TW" sz="1400" dirty="0" smtClean="0"/>
                        <a:t>FPM-1000T-SMKE</a:t>
                      </a:r>
                      <a:endParaRPr lang="zh-TW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 smtClean="0"/>
                        <a:t>Optional</a:t>
                      </a:r>
                      <a:r>
                        <a:rPr lang="en-US" altLang="zh-TW" sz="1400" baseline="0" dirty="0" smtClean="0"/>
                        <a:t> </a:t>
                      </a:r>
                    </a:p>
                    <a:p>
                      <a:pPr algn="ctr"/>
                      <a:endParaRPr lang="zh-TW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 smtClean="0"/>
                        <a:t>75 * 75 mm</a:t>
                      </a:r>
                      <a:endParaRPr lang="zh-TW" altLang="en-US" sz="1400" dirty="0" smtClean="0"/>
                    </a:p>
                    <a:p>
                      <a:pPr algn="ctr"/>
                      <a:r>
                        <a:rPr lang="en-US" altLang="zh-TW" sz="1400" dirty="0" smtClean="0"/>
                        <a:t>100*100 mm</a:t>
                      </a:r>
                      <a:endParaRPr lang="zh-TW" altLang="en-US" sz="1400" dirty="0" smtClean="0"/>
                    </a:p>
                  </a:txBody>
                  <a:tcPr anchor="ctr"/>
                </a:tc>
              </a:tr>
              <a:tr h="34795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 smtClean="0"/>
                        <a:t>FPM-7151W</a:t>
                      </a:r>
                      <a:endParaRPr lang="zh-TW" alt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 smtClean="0"/>
                        <a:t>Included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/>
                        <a:t>No Support</a:t>
                      </a:r>
                      <a:endParaRPr lang="zh-TW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smtClean="0"/>
                        <a:t>Optional </a:t>
                      </a:r>
                    </a:p>
                    <a:p>
                      <a:pPr algn="ctr"/>
                      <a:r>
                        <a:rPr lang="en-US" altLang="zh-TW" sz="1400" smtClean="0"/>
                        <a:t>FPM-1000T-SMKE</a:t>
                      </a:r>
                      <a:endParaRPr lang="zh-TW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 smtClean="0"/>
                        <a:t>Optional</a:t>
                      </a:r>
                      <a:r>
                        <a:rPr lang="en-US" altLang="zh-TW" sz="1400" baseline="0" dirty="0" smtClean="0"/>
                        <a:t> </a:t>
                      </a:r>
                    </a:p>
                    <a:p>
                      <a:pPr algn="ctr"/>
                      <a:endParaRPr lang="zh-TW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 smtClean="0"/>
                        <a:t>75 * 75 mm</a:t>
                      </a:r>
                      <a:endParaRPr lang="zh-TW" altLang="en-US" sz="1400" dirty="0" smtClean="0"/>
                    </a:p>
                    <a:p>
                      <a:pPr algn="ctr"/>
                      <a:r>
                        <a:rPr lang="en-US" altLang="zh-TW" sz="1400" dirty="0" smtClean="0"/>
                        <a:t>100*100 mm</a:t>
                      </a:r>
                      <a:endParaRPr lang="zh-TW" altLang="en-US" sz="1400" dirty="0" smtClean="0"/>
                    </a:p>
                    <a:p>
                      <a:pPr algn="ctr"/>
                      <a:endParaRPr lang="zh-TW" altLang="en-US" sz="1400" dirty="0"/>
                    </a:p>
                  </a:txBody>
                  <a:tcPr anchor="ctr"/>
                </a:tc>
              </a:tr>
              <a:tr h="24646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/>
                        <a:t>FPM-7181W</a:t>
                      </a:r>
                      <a:endParaRPr lang="zh-TW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/>
                        <a:t>Included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/>
                        <a:t>No Support</a:t>
                      </a:r>
                      <a:endParaRPr lang="zh-TW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smtClean="0"/>
                        <a:t>Optional </a:t>
                      </a:r>
                    </a:p>
                    <a:p>
                      <a:pPr algn="ctr"/>
                      <a:r>
                        <a:rPr lang="en-US" altLang="zh-TW" sz="1400" smtClean="0"/>
                        <a:t>FPM-1000T-SMKE</a:t>
                      </a:r>
                      <a:endParaRPr lang="zh-TW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 smtClean="0"/>
                        <a:t>Optional</a:t>
                      </a:r>
                      <a:r>
                        <a:rPr lang="en-US" altLang="zh-TW" sz="1400" baseline="0" dirty="0" smtClean="0"/>
                        <a:t> </a:t>
                      </a:r>
                    </a:p>
                    <a:p>
                      <a:pPr algn="ctr"/>
                      <a:endParaRPr lang="zh-TW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 smtClean="0"/>
                        <a:t>75 * 75 mm</a:t>
                      </a:r>
                      <a:endParaRPr lang="zh-TW" altLang="en-US" sz="1400" dirty="0" smtClean="0"/>
                    </a:p>
                    <a:p>
                      <a:pPr algn="ctr"/>
                      <a:r>
                        <a:rPr lang="en-US" altLang="zh-TW" sz="1400" dirty="0" smtClean="0"/>
                        <a:t>100*100 mm</a:t>
                      </a:r>
                      <a:endParaRPr lang="zh-TW" altLang="en-US" sz="1400" dirty="0" smtClean="0"/>
                    </a:p>
                  </a:txBody>
                  <a:tcPr anchor="ctr"/>
                </a:tc>
              </a:tr>
              <a:tr h="24646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 smtClean="0"/>
                        <a:t>FPM-7211W</a:t>
                      </a:r>
                      <a:endParaRPr lang="zh-TW" alt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 smtClean="0"/>
                        <a:t>Included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/>
                        <a:t>No Support</a:t>
                      </a:r>
                      <a:endParaRPr lang="zh-TW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Optional </a:t>
                      </a:r>
                    </a:p>
                    <a:p>
                      <a:pPr algn="ctr"/>
                      <a:r>
                        <a:rPr lang="en-US" altLang="zh-TW" sz="1400" dirty="0" smtClean="0"/>
                        <a:t>FPM-1000T-SMKE</a:t>
                      </a:r>
                      <a:endParaRPr lang="zh-TW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 smtClean="0"/>
                        <a:t>Optional</a:t>
                      </a:r>
                      <a:r>
                        <a:rPr lang="en-US" altLang="zh-TW" sz="1400" baseline="0" dirty="0" smtClean="0"/>
                        <a:t> </a:t>
                      </a:r>
                    </a:p>
                    <a:p>
                      <a:pPr algn="ctr"/>
                      <a:endParaRPr lang="zh-TW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 smtClean="0"/>
                        <a:t>75 * 75 mm</a:t>
                      </a:r>
                      <a:endParaRPr lang="zh-TW" altLang="en-US" sz="1400" dirty="0" smtClean="0"/>
                    </a:p>
                    <a:p>
                      <a:pPr algn="ctr"/>
                      <a:r>
                        <a:rPr lang="en-US" altLang="zh-TW" sz="1400" dirty="0" smtClean="0"/>
                        <a:t>100*100 mm</a:t>
                      </a:r>
                      <a:endParaRPr lang="zh-TW" altLang="en-US" sz="1400" dirty="0" smtClean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65078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標題 1"/>
          <p:cNvSpPr txBox="1">
            <a:spLocks/>
          </p:cNvSpPr>
          <p:nvPr/>
        </p:nvSpPr>
        <p:spPr bwMode="auto">
          <a:xfrm>
            <a:off x="132656" y="152400"/>
            <a:ext cx="9468544" cy="692152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DDDDD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defPPr>
              <a:defRPr lang="zh-TW"/>
            </a:defPPr>
            <a:lvl1pPr font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000" b="1" i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altLang="zh-TW" dirty="0" smtClean="0">
                <a:ea typeface="新細明體"/>
              </a:rPr>
              <a:t>Industrial Monitor Family</a:t>
            </a:r>
            <a:endParaRPr lang="zh-TW" altLang="en-US" dirty="0">
              <a:ea typeface="新細明體"/>
            </a:endParaRPr>
          </a:p>
        </p:txBody>
      </p:sp>
      <p:grpSp>
        <p:nvGrpSpPr>
          <p:cNvPr id="2" name="群組 57"/>
          <p:cNvGrpSpPr/>
          <p:nvPr/>
        </p:nvGrpSpPr>
        <p:grpSpPr>
          <a:xfrm>
            <a:off x="565702" y="844553"/>
            <a:ext cx="8093140" cy="5452337"/>
            <a:chOff x="565702" y="844552"/>
            <a:chExt cx="8093140" cy="5452337"/>
          </a:xfrm>
        </p:grpSpPr>
        <p:grpSp>
          <p:nvGrpSpPr>
            <p:cNvPr id="3" name="群組 24"/>
            <p:cNvGrpSpPr/>
            <p:nvPr/>
          </p:nvGrpSpPr>
          <p:grpSpPr>
            <a:xfrm>
              <a:off x="609601" y="4916489"/>
              <a:ext cx="8049241" cy="1331911"/>
              <a:chOff x="609601" y="4916489"/>
              <a:chExt cx="8049241" cy="1331911"/>
            </a:xfrm>
          </p:grpSpPr>
          <p:sp>
            <p:nvSpPr>
              <p:cNvPr id="9" name="AutoShape 3"/>
              <p:cNvSpPr>
                <a:spLocks noChangeArrowheads="1"/>
              </p:cNvSpPr>
              <p:nvPr/>
            </p:nvSpPr>
            <p:spPr bwMode="auto">
              <a:xfrm>
                <a:off x="609601" y="4916489"/>
                <a:ext cx="7912099" cy="1331911"/>
              </a:xfrm>
              <a:prstGeom prst="roundRect">
                <a:avLst>
                  <a:gd name="adj" fmla="val 8634"/>
                </a:avLst>
              </a:pr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eaLnBrk="0" hangingPunct="0">
                  <a:lnSpc>
                    <a:spcPct val="80000"/>
                  </a:lnSpc>
                  <a:spcBef>
                    <a:spcPct val="50000"/>
                  </a:spcBef>
                </a:pPr>
                <a:endParaRPr kumimoji="1" lang="en-US" altLang="zh-TW" sz="2000" dirty="0" smtClean="0">
                  <a:solidFill>
                    <a:srgbClr val="000000"/>
                  </a:solidFill>
                  <a:latin typeface="Garamond" pitchFamily="18" charset="0"/>
                  <a:cs typeface="Arial" pitchFamily="34" charset="0"/>
                </a:endParaRPr>
              </a:p>
            </p:txBody>
          </p:sp>
          <p:sp>
            <p:nvSpPr>
              <p:cNvPr id="16" name="Text Box 12"/>
              <p:cNvSpPr txBox="1">
                <a:spLocks noChangeArrowheads="1"/>
              </p:cNvSpPr>
              <p:nvPr/>
            </p:nvSpPr>
            <p:spPr bwMode="auto">
              <a:xfrm>
                <a:off x="862013" y="6100667"/>
                <a:ext cx="1525587" cy="147733"/>
              </a:xfrm>
              <a:prstGeom prst="rect">
                <a:avLst/>
              </a:prstGeom>
              <a:noFill/>
              <a:ln w="50800" algn="ctr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 algn="ctr" eaLnBrk="0" hangingPunct="0">
                  <a:lnSpc>
                    <a:spcPct val="80000"/>
                  </a:lnSpc>
                  <a:spcAft>
                    <a:spcPts val="600"/>
                  </a:spcAft>
                </a:pPr>
                <a:r>
                  <a:rPr kumimoji="1" lang="en-US" altLang="zh-TW" sz="1200" b="1" dirty="0" smtClean="0">
                    <a:solidFill>
                      <a:srgbClr val="FFFFFF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Entry Level</a:t>
                </a:r>
              </a:p>
            </p:txBody>
          </p:sp>
          <p:sp>
            <p:nvSpPr>
              <p:cNvPr id="24" name="Rectangle 37"/>
              <p:cNvSpPr>
                <a:spLocks noChangeArrowheads="1"/>
              </p:cNvSpPr>
              <p:nvPr/>
            </p:nvSpPr>
            <p:spPr bwMode="invGray">
              <a:xfrm>
                <a:off x="2555776" y="5394600"/>
                <a:ext cx="2016224" cy="338532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91418" tIns="45709" rIns="91418" bIns="45709">
                <a:spAutoFit/>
              </a:bodyPr>
              <a:lstStyle/>
              <a:p>
                <a:pPr marL="0" lvl="1">
                  <a:spcAft>
                    <a:spcPts val="600"/>
                  </a:spcAft>
                </a:pPr>
                <a:r>
                  <a:rPr kumimoji="1" lang="en-US" altLang="zh-TW" sz="1600" dirty="0" smtClean="0">
                    <a:solidFill>
                      <a:srgbClr val="FFFFFF"/>
                    </a:solidFill>
                    <a:latin typeface="Calibri"/>
                    <a:ea typeface="Verdana" pitchFamily="34" charset="0"/>
                    <a:cs typeface="Verdana" pitchFamily="34" charset="0"/>
                  </a:rPr>
                  <a:t>Cost effective</a:t>
                </a:r>
              </a:p>
            </p:txBody>
          </p:sp>
          <p:sp>
            <p:nvSpPr>
              <p:cNvPr id="32" name="Rectangle 37"/>
              <p:cNvSpPr>
                <a:spLocks noChangeArrowheads="1"/>
              </p:cNvSpPr>
              <p:nvPr/>
            </p:nvSpPr>
            <p:spPr bwMode="invGray">
              <a:xfrm>
                <a:off x="4499992" y="5148959"/>
                <a:ext cx="4158850" cy="892530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91418" tIns="45709" rIns="91418" bIns="45709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Arial" pitchFamily="34" charset="0"/>
                  <a:buChar char="•"/>
                </a:pPr>
                <a:r>
                  <a:rPr kumimoji="1" lang="en-US" altLang="zh-TW" sz="1400" dirty="0" smtClean="0">
                    <a:solidFill>
                      <a:srgbClr val="FFFFFF"/>
                    </a:solidFill>
                    <a:latin typeface="Calibri"/>
                    <a:ea typeface="Verdana" pitchFamily="34" charset="0"/>
                    <a:cs typeface="Verdana" pitchFamily="34" charset="0"/>
                  </a:rPr>
                  <a:t>Cost effective solutions</a:t>
                </a:r>
              </a:p>
              <a:p>
                <a:pPr marL="285750" indent="-285750">
                  <a:spcAft>
                    <a:spcPts val="600"/>
                  </a:spcAft>
                  <a:buFont typeface="Arial" pitchFamily="34" charset="0"/>
                  <a:buChar char="•"/>
                </a:pPr>
                <a:r>
                  <a:rPr kumimoji="1" lang="en-US" altLang="zh-TW" sz="1400" dirty="0" smtClean="0">
                    <a:solidFill>
                      <a:srgbClr val="FFFFFF"/>
                    </a:solidFill>
                    <a:latin typeface="Calibri"/>
                    <a:ea typeface="Verdana" pitchFamily="34" charset="0"/>
                    <a:cs typeface="Verdana" pitchFamily="34" charset="0"/>
                  </a:rPr>
                  <a:t>Compact design</a:t>
                </a:r>
              </a:p>
              <a:p>
                <a:pPr marL="285750" indent="-285750">
                  <a:spcAft>
                    <a:spcPts val="600"/>
                  </a:spcAft>
                  <a:buFont typeface="Arial" pitchFamily="34" charset="0"/>
                  <a:buChar char="•"/>
                </a:pPr>
                <a:r>
                  <a:rPr kumimoji="1" lang="en-US" altLang="zh-TW" sz="1400" dirty="0" smtClean="0">
                    <a:solidFill>
                      <a:srgbClr val="FFFFFF"/>
                    </a:solidFill>
                    <a:latin typeface="Calibri"/>
                    <a:ea typeface="Verdana" pitchFamily="34" charset="0"/>
                    <a:cs typeface="Verdana" pitchFamily="34" charset="0"/>
                  </a:rPr>
                  <a:t>Single power support 12VDC or 24VDC</a:t>
                </a:r>
              </a:p>
            </p:txBody>
          </p:sp>
          <p:grpSp>
            <p:nvGrpSpPr>
              <p:cNvPr id="4" name="群組 5"/>
              <p:cNvGrpSpPr/>
              <p:nvPr/>
            </p:nvGrpSpPr>
            <p:grpSpPr>
              <a:xfrm>
                <a:off x="924813" y="4963950"/>
                <a:ext cx="1255714" cy="1055850"/>
                <a:chOff x="860403" y="4976960"/>
                <a:chExt cx="971932" cy="778808"/>
              </a:xfrm>
            </p:grpSpPr>
            <p:pic>
              <p:nvPicPr>
                <p:cNvPr id="36" name="圖片 19" descr="FPM-5191G.pn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96185" y="4976960"/>
                  <a:ext cx="636150" cy="6326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7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0403" y="5107958"/>
                  <a:ext cx="649190" cy="6478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6" name="群組 18"/>
            <p:cNvGrpSpPr/>
            <p:nvPr/>
          </p:nvGrpSpPr>
          <p:grpSpPr>
            <a:xfrm>
              <a:off x="565702" y="1371600"/>
              <a:ext cx="7923677" cy="1523999"/>
              <a:chOff x="565702" y="1800253"/>
              <a:chExt cx="7923677" cy="1523999"/>
            </a:xfrm>
          </p:grpSpPr>
          <p:grpSp>
            <p:nvGrpSpPr>
              <p:cNvPr id="8" name="群組 12"/>
              <p:cNvGrpSpPr/>
              <p:nvPr/>
            </p:nvGrpSpPr>
            <p:grpSpPr>
              <a:xfrm>
                <a:off x="565702" y="1800253"/>
                <a:ext cx="7923677" cy="1523472"/>
                <a:chOff x="565702" y="1840632"/>
                <a:chExt cx="7923677" cy="1523472"/>
              </a:xfrm>
            </p:grpSpPr>
            <p:sp>
              <p:nvSpPr>
                <p:cNvPr id="5" name="AutoShape 3"/>
                <p:cNvSpPr>
                  <a:spLocks noChangeArrowheads="1"/>
                </p:cNvSpPr>
                <p:nvPr/>
              </p:nvSpPr>
              <p:spPr bwMode="auto">
                <a:xfrm>
                  <a:off x="565702" y="1851685"/>
                  <a:ext cx="7912099" cy="1506573"/>
                </a:xfrm>
                <a:prstGeom prst="roundRect">
                  <a:avLst>
                    <a:gd name="adj" fmla="val 8634"/>
                  </a:avLst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lnSpc>
                      <a:spcPct val="80000"/>
                    </a:lnSpc>
                    <a:spcBef>
                      <a:spcPct val="50000"/>
                    </a:spcBef>
                  </a:pPr>
                  <a:endParaRPr kumimoji="1" lang="en-US" altLang="zh-TW" sz="2000" smtClean="0">
                    <a:solidFill>
                      <a:srgbClr val="000000"/>
                    </a:solidFill>
                    <a:latin typeface="Garamond" pitchFamily="18" charset="0"/>
                    <a:cs typeface="Arial" pitchFamily="34" charset="0"/>
                  </a:endParaRPr>
                </a:p>
              </p:txBody>
            </p:sp>
            <p:sp>
              <p:nvSpPr>
                <p:cNvPr id="22" name="Rectangle 37"/>
                <p:cNvSpPr>
                  <a:spLocks noChangeArrowheads="1"/>
                </p:cNvSpPr>
                <p:nvPr/>
              </p:nvSpPr>
              <p:spPr bwMode="invGray">
                <a:xfrm>
                  <a:off x="2514600" y="2069232"/>
                  <a:ext cx="2352328" cy="984863"/>
                </a:xfrm>
                <a:prstGeom prst="rect">
                  <a:avLst/>
                </a:prstGeom>
                <a:noFill/>
                <a:ln w="19050" algn="ctr">
                  <a:noFill/>
                  <a:miter lim="800000"/>
                  <a:headEnd/>
                  <a:tailEnd/>
                </a:ln>
              </p:spPr>
              <p:txBody>
                <a:bodyPr wrap="square" lIns="91418" tIns="45709" rIns="91418" bIns="45709">
                  <a:spAutoFit/>
                </a:bodyPr>
                <a:lstStyle/>
                <a:p>
                  <a:pPr marL="0" lvl="1">
                    <a:spcAft>
                      <a:spcPts val="600"/>
                    </a:spcAft>
                  </a:pPr>
                  <a:r>
                    <a:rPr kumimoji="1" lang="en-US" altLang="zh-TW" sz="1600" dirty="0" smtClean="0">
                      <a:solidFill>
                        <a:srgbClr val="FFFFFF"/>
                      </a:solidFill>
                      <a:latin typeface="Calibri"/>
                      <a:ea typeface="Verdana" pitchFamily="34" charset="0"/>
                      <a:cs typeface="Verdana" pitchFamily="34" charset="0"/>
                    </a:rPr>
                    <a:t>Wide screen</a:t>
                  </a:r>
                </a:p>
                <a:p>
                  <a:pPr marL="0" lvl="1">
                    <a:spcAft>
                      <a:spcPts val="600"/>
                    </a:spcAft>
                  </a:pPr>
                  <a:r>
                    <a:rPr kumimoji="1" lang="en-US" altLang="zh-TW" sz="1600" dirty="0" smtClean="0">
                      <a:solidFill>
                        <a:srgbClr val="FFFFFF"/>
                      </a:solidFill>
                      <a:latin typeface="Calibri"/>
                      <a:ea typeface="Verdana" pitchFamily="34" charset="0"/>
                      <a:cs typeface="Verdana" pitchFamily="34" charset="0"/>
                    </a:rPr>
                    <a:t>Multi-touch</a:t>
                  </a:r>
                </a:p>
                <a:p>
                  <a:pPr marL="0" lvl="1">
                    <a:spcAft>
                      <a:spcPts val="600"/>
                    </a:spcAft>
                  </a:pPr>
                  <a:r>
                    <a:rPr kumimoji="1" lang="en-US" altLang="zh-TW" sz="1600" dirty="0" smtClean="0">
                      <a:solidFill>
                        <a:srgbClr val="FFFFFF"/>
                      </a:solidFill>
                      <a:latin typeface="Calibri"/>
                      <a:ea typeface="Verdana" pitchFamily="34" charset="0"/>
                      <a:cs typeface="Verdana" pitchFamily="34" charset="0"/>
                    </a:rPr>
                    <a:t>Long-distance Solution</a:t>
                  </a:r>
                </a:p>
              </p:txBody>
            </p:sp>
            <p:sp>
              <p:nvSpPr>
                <p:cNvPr id="29" name="Rectangle 37"/>
                <p:cNvSpPr>
                  <a:spLocks noChangeArrowheads="1"/>
                </p:cNvSpPr>
                <p:nvPr/>
              </p:nvSpPr>
              <p:spPr bwMode="invGray">
                <a:xfrm>
                  <a:off x="4499992" y="1840632"/>
                  <a:ext cx="3989387" cy="1523472"/>
                </a:xfrm>
                <a:prstGeom prst="rect">
                  <a:avLst/>
                </a:prstGeom>
                <a:noFill/>
                <a:ln w="19050" algn="ctr">
                  <a:noFill/>
                  <a:miter lim="800000"/>
                  <a:headEnd/>
                  <a:tailEnd/>
                </a:ln>
              </p:spPr>
              <p:txBody>
                <a:bodyPr wrap="square" lIns="91418" tIns="45709" rIns="91418" bIns="45709">
                  <a:spAutoFit/>
                </a:bodyPr>
                <a:lstStyle/>
                <a:p>
                  <a:pPr marL="285750" indent="-285750">
                    <a:spcAft>
                      <a:spcPts val="600"/>
                    </a:spcAft>
                    <a:buFont typeface="Arial" pitchFamily="34" charset="0"/>
                    <a:buChar char="•"/>
                  </a:pPr>
                  <a:r>
                    <a:rPr kumimoji="1" lang="en-GB" sz="1300" dirty="0" smtClean="0">
                      <a:solidFill>
                        <a:srgbClr val="FFFFFF"/>
                      </a:solidFill>
                      <a:latin typeface="Calibri"/>
                      <a:ea typeface="Verdana" pitchFamily="34" charset="0"/>
                      <a:cs typeface="Verdana" pitchFamily="34" charset="0"/>
                    </a:rPr>
                    <a:t>16:9 </a:t>
                  </a:r>
                  <a:r>
                    <a:rPr kumimoji="1" lang="en-GB" sz="1300" dirty="0">
                      <a:solidFill>
                        <a:srgbClr val="FFFFFF"/>
                      </a:solidFill>
                      <a:latin typeface="Calibri"/>
                      <a:ea typeface="Verdana" pitchFamily="34" charset="0"/>
                      <a:cs typeface="Verdana" pitchFamily="34" charset="0"/>
                    </a:rPr>
                    <a:t>wide screen </a:t>
                  </a:r>
                  <a:r>
                    <a:rPr kumimoji="1" lang="en-GB" sz="1300" dirty="0" smtClean="0">
                      <a:solidFill>
                        <a:srgbClr val="FFFFFF"/>
                      </a:solidFill>
                      <a:latin typeface="Calibri"/>
                      <a:ea typeface="Verdana" pitchFamily="34" charset="0"/>
                      <a:cs typeface="Verdana" pitchFamily="34" charset="0"/>
                    </a:rPr>
                    <a:t>display, PCT multi touch</a:t>
                  </a:r>
                </a:p>
                <a:p>
                  <a:pPr marL="285750" indent="-285750">
                    <a:spcAft>
                      <a:spcPts val="600"/>
                    </a:spcAft>
                    <a:buFont typeface="Arial" pitchFamily="34" charset="0"/>
                    <a:buChar char="•"/>
                  </a:pPr>
                  <a:r>
                    <a:rPr kumimoji="1" lang="en-US" altLang="zh-TW" sz="1300" dirty="0" err="1" smtClean="0">
                      <a:solidFill>
                        <a:srgbClr val="FFFFFF"/>
                      </a:solidFill>
                      <a:latin typeface="Calibri"/>
                      <a:ea typeface="Verdana" pitchFamily="34" charset="0"/>
                      <a:cs typeface="Verdana" pitchFamily="34" charset="0"/>
                    </a:rPr>
                    <a:t>i</a:t>
                  </a:r>
                  <a:r>
                    <a:rPr kumimoji="1" lang="en-US" altLang="zh-TW" sz="1300" dirty="0" smtClean="0">
                      <a:solidFill>
                        <a:srgbClr val="FFFFFF"/>
                      </a:solidFill>
                      <a:latin typeface="Calibri"/>
                      <a:ea typeface="Verdana" pitchFamily="34" charset="0"/>
                      <a:cs typeface="Verdana" pitchFamily="34" charset="0"/>
                    </a:rPr>
                    <a:t>-Link </a:t>
                  </a:r>
                  <a:r>
                    <a:rPr kumimoji="1" lang="en-US" altLang="zh-TW" sz="1300" dirty="0">
                      <a:solidFill>
                        <a:srgbClr val="FFFFFF"/>
                      </a:solidFill>
                      <a:latin typeface="Calibri"/>
                      <a:ea typeface="Verdana" pitchFamily="34" charset="0"/>
                      <a:cs typeface="Verdana" pitchFamily="34" charset="0"/>
                    </a:rPr>
                    <a:t>technology for long-distance and daisy chain routing</a:t>
                  </a:r>
                </a:p>
                <a:p>
                  <a:pPr marL="285750" indent="-285750">
                    <a:spcAft>
                      <a:spcPts val="600"/>
                    </a:spcAft>
                    <a:buFont typeface="Arial" pitchFamily="34" charset="0"/>
                    <a:buChar char="•"/>
                  </a:pPr>
                  <a:r>
                    <a:rPr kumimoji="1" lang="en-US" altLang="zh-TW" sz="1300" dirty="0">
                      <a:solidFill>
                        <a:srgbClr val="FFFFFF"/>
                      </a:solidFill>
                      <a:latin typeface="Calibri"/>
                      <a:ea typeface="Verdana" pitchFamily="34" charset="0"/>
                      <a:cs typeface="Verdana" pitchFamily="34" charset="0"/>
                    </a:rPr>
                    <a:t>Thin side bars and thinnest mechanical design in </a:t>
                  </a:r>
                  <a:r>
                    <a:rPr kumimoji="1" lang="en-US" altLang="zh-TW" sz="1300" dirty="0" smtClean="0">
                      <a:solidFill>
                        <a:srgbClr val="FFFFFF"/>
                      </a:solidFill>
                      <a:latin typeface="Calibri"/>
                      <a:ea typeface="Verdana" pitchFamily="34" charset="0"/>
                      <a:cs typeface="Verdana" pitchFamily="34" charset="0"/>
                    </a:rPr>
                    <a:t>industry with IP65 protection</a:t>
                  </a:r>
                  <a:endParaRPr kumimoji="1" lang="en-US" altLang="zh-TW" sz="1300" dirty="0">
                    <a:solidFill>
                      <a:srgbClr val="FFFFFF"/>
                    </a:solidFill>
                    <a:latin typeface="Calibri"/>
                    <a:ea typeface="Verdana" pitchFamily="34" charset="0"/>
                    <a:cs typeface="Verdana" pitchFamily="34" charset="0"/>
                  </a:endParaRPr>
                </a:p>
                <a:p>
                  <a:pPr marL="285750" indent="-285750">
                    <a:spcAft>
                      <a:spcPts val="600"/>
                    </a:spcAft>
                    <a:buFont typeface="Arial" pitchFamily="34" charset="0"/>
                    <a:buChar char="•"/>
                  </a:pPr>
                  <a:r>
                    <a:rPr kumimoji="1" lang="en-US" altLang="zh-TW" sz="1300" dirty="0" err="1" smtClean="0">
                      <a:solidFill>
                        <a:srgbClr val="FFFFFF"/>
                      </a:solidFill>
                      <a:latin typeface="Calibri"/>
                      <a:ea typeface="Verdana" pitchFamily="34" charset="0"/>
                      <a:cs typeface="Verdana" pitchFamily="34" charset="0"/>
                    </a:rPr>
                    <a:t>i</a:t>
                  </a:r>
                  <a:r>
                    <a:rPr kumimoji="1" lang="en-US" altLang="zh-TW" sz="1300" dirty="0" smtClean="0">
                      <a:solidFill>
                        <a:srgbClr val="FFFFFF"/>
                      </a:solidFill>
                      <a:latin typeface="Calibri"/>
                      <a:ea typeface="Verdana" pitchFamily="34" charset="0"/>
                      <a:cs typeface="Verdana" pitchFamily="34" charset="0"/>
                    </a:rPr>
                    <a:t>-Keys for on screen display adjustment</a:t>
                  </a:r>
                </a:p>
              </p:txBody>
            </p:sp>
            <p:grpSp>
              <p:nvGrpSpPr>
                <p:cNvPr id="10" name="群組 10"/>
                <p:cNvGrpSpPr/>
                <p:nvPr/>
              </p:nvGrpSpPr>
              <p:grpSpPr>
                <a:xfrm>
                  <a:off x="609602" y="1916832"/>
                  <a:ext cx="1915531" cy="1371600"/>
                  <a:chOff x="609602" y="1916872"/>
                  <a:chExt cx="1915531" cy="1371600"/>
                </a:xfrm>
              </p:grpSpPr>
              <p:pic>
                <p:nvPicPr>
                  <p:cNvPr id="39" name="Picture 3" descr="D:\Nami\FPM\FPM Projects\Long-distance &amp; Daisy Chain\Photos\0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180912" y="2154601"/>
                    <a:ext cx="1257488" cy="94068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2" name="圖片 41"/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47664" b="69782" l="68867" r="83022">
                                <a14:foregroundMark x1="71006" y1="60021" x2="71006" y2="63240"/>
                                <a14:foregroundMark x1="72781" y1="58982" x2="72872" y2="63551"/>
                                <a14:foregroundMark x1="75512" y1="58463" x2="75512" y2="58463"/>
                                <a14:foregroundMark x1="71598" y1="55763" x2="71598" y2="55763"/>
                                <a14:foregroundMark x1="72007" y1="55556" x2="71461" y2="56698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69909" t="52621" r="17591" b="33349"/>
                  <a:stretch/>
                </p:blipFill>
                <p:spPr>
                  <a:xfrm>
                    <a:off x="609602" y="1916872"/>
                    <a:ext cx="680049" cy="360000"/>
                  </a:xfrm>
                  <a:prstGeom prst="rect">
                    <a:avLst/>
                  </a:prstGeom>
                </p:spPr>
              </p:pic>
              <p:grpSp>
                <p:nvGrpSpPr>
                  <p:cNvPr id="11" name="群組 9"/>
                  <p:cNvGrpSpPr/>
                  <p:nvPr/>
                </p:nvGrpSpPr>
                <p:grpSpPr>
                  <a:xfrm>
                    <a:off x="638199" y="2240562"/>
                    <a:ext cx="1886934" cy="1047910"/>
                    <a:chOff x="1517734" y="3807460"/>
                    <a:chExt cx="1886934" cy="1047910"/>
                  </a:xfrm>
                </p:grpSpPr>
                <p:pic>
                  <p:nvPicPr>
                    <p:cNvPr id="40" name="Picture 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517734" y="3807460"/>
                      <a:ext cx="1005607" cy="104791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41" name="Picture 2" descr="image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10">
                              <a14:imgEffect>
                                <a14:backgroundRemoval t="0" b="100000" l="0" r="1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972668" y="4209372"/>
                      <a:ext cx="432000" cy="43830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</p:grpSp>
          <p:sp>
            <p:nvSpPr>
              <p:cNvPr id="14" name="Text Box 12"/>
              <p:cNvSpPr txBox="1">
                <a:spLocks noChangeArrowheads="1"/>
              </p:cNvSpPr>
              <p:nvPr/>
            </p:nvSpPr>
            <p:spPr bwMode="auto">
              <a:xfrm>
                <a:off x="721146" y="3176519"/>
                <a:ext cx="1678632" cy="147733"/>
              </a:xfrm>
              <a:prstGeom prst="rect">
                <a:avLst/>
              </a:prstGeom>
              <a:noFill/>
              <a:ln w="50800" algn="ctr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 algn="ctr" eaLnBrk="0" hangingPunct="0">
                  <a:lnSpc>
                    <a:spcPct val="80000"/>
                  </a:lnSpc>
                  <a:spcAft>
                    <a:spcPts val="600"/>
                  </a:spcAft>
                </a:pPr>
                <a:r>
                  <a:rPr kumimoji="1" lang="en-US" altLang="zh-TW" sz="1200" b="1" dirty="0" smtClean="0">
                    <a:solidFill>
                      <a:srgbClr val="FFFFFF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16:9 PCT</a:t>
                </a:r>
              </a:p>
            </p:txBody>
          </p:sp>
        </p:grpSp>
        <p:grpSp>
          <p:nvGrpSpPr>
            <p:cNvPr id="12" name="群組 25"/>
            <p:cNvGrpSpPr/>
            <p:nvPr/>
          </p:nvGrpSpPr>
          <p:grpSpPr>
            <a:xfrm>
              <a:off x="565702" y="2915443"/>
              <a:ext cx="7934238" cy="1916724"/>
              <a:chOff x="565702" y="2666999"/>
              <a:chExt cx="7934238" cy="1916724"/>
            </a:xfrm>
          </p:grpSpPr>
          <p:grpSp>
            <p:nvGrpSpPr>
              <p:cNvPr id="13" name="群組 11"/>
              <p:cNvGrpSpPr/>
              <p:nvPr/>
            </p:nvGrpSpPr>
            <p:grpSpPr>
              <a:xfrm>
                <a:off x="565702" y="2666999"/>
                <a:ext cx="7934238" cy="1916724"/>
                <a:chOff x="565702" y="2671177"/>
                <a:chExt cx="7934238" cy="1916724"/>
              </a:xfrm>
            </p:grpSpPr>
            <p:sp>
              <p:nvSpPr>
                <p:cNvPr id="7" name="AutoShape 3"/>
                <p:cNvSpPr>
                  <a:spLocks noChangeArrowheads="1"/>
                </p:cNvSpPr>
                <p:nvPr/>
              </p:nvSpPr>
              <p:spPr bwMode="auto">
                <a:xfrm>
                  <a:off x="565702" y="2751678"/>
                  <a:ext cx="7912099" cy="1795264"/>
                </a:xfrm>
                <a:prstGeom prst="roundRect">
                  <a:avLst>
                    <a:gd name="adj" fmla="val 8634"/>
                  </a:avLst>
                </a:prstGeom>
                <a:ln>
                  <a:headEnd/>
                  <a:tailEnd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lnSpc>
                      <a:spcPct val="80000"/>
                    </a:lnSpc>
                    <a:spcBef>
                      <a:spcPct val="50000"/>
                    </a:spcBef>
                  </a:pPr>
                  <a:endParaRPr kumimoji="1" lang="en-US" altLang="zh-TW" sz="2000" smtClean="0">
                    <a:solidFill>
                      <a:srgbClr val="000000"/>
                    </a:solidFill>
                    <a:latin typeface="Garamond" pitchFamily="18" charset="0"/>
                    <a:cs typeface="Arial" pitchFamily="34" charset="0"/>
                  </a:endParaRPr>
                </a:p>
              </p:txBody>
            </p:sp>
            <p:sp>
              <p:nvSpPr>
                <p:cNvPr id="23" name="Rectangle 37"/>
                <p:cNvSpPr>
                  <a:spLocks noChangeArrowheads="1"/>
                </p:cNvSpPr>
                <p:nvPr/>
              </p:nvSpPr>
              <p:spPr bwMode="invGray">
                <a:xfrm>
                  <a:off x="2555776" y="3260934"/>
                  <a:ext cx="2144812" cy="661697"/>
                </a:xfrm>
                <a:prstGeom prst="rect">
                  <a:avLst/>
                </a:prstGeom>
                <a:noFill/>
                <a:ln w="19050" algn="ctr">
                  <a:noFill/>
                  <a:miter lim="800000"/>
                  <a:headEnd/>
                  <a:tailEnd/>
                </a:ln>
              </p:spPr>
              <p:txBody>
                <a:bodyPr wrap="square" lIns="91418" tIns="45709" rIns="91418" bIns="45709">
                  <a:spAutoFit/>
                </a:bodyPr>
                <a:lstStyle/>
                <a:p>
                  <a:pPr marL="0" lvl="1">
                    <a:spcAft>
                      <a:spcPts val="600"/>
                    </a:spcAft>
                  </a:pPr>
                  <a:r>
                    <a:rPr kumimoji="1" lang="en-US" altLang="zh-TW" sz="1600" dirty="0" smtClean="0">
                      <a:solidFill>
                        <a:srgbClr val="FFFFFF"/>
                      </a:solidFill>
                      <a:latin typeface="Calibri"/>
                      <a:ea typeface="Verdana" pitchFamily="34" charset="0"/>
                      <a:cs typeface="Verdana" pitchFamily="34" charset="0"/>
                    </a:rPr>
                    <a:t>Robust</a:t>
                  </a:r>
                </a:p>
                <a:p>
                  <a:pPr marL="0" lvl="1">
                    <a:spcAft>
                      <a:spcPts val="600"/>
                    </a:spcAft>
                  </a:pPr>
                  <a:r>
                    <a:rPr kumimoji="1" lang="en-US" altLang="zh-TW" sz="1600" dirty="0" smtClean="0">
                      <a:solidFill>
                        <a:srgbClr val="FFFFFF"/>
                      </a:solidFill>
                      <a:latin typeface="Calibri"/>
                      <a:ea typeface="Verdana" pitchFamily="34" charset="0"/>
                      <a:cs typeface="Verdana" pitchFamily="34" charset="0"/>
                    </a:rPr>
                    <a:t>wide temperature</a:t>
                  </a:r>
                </a:p>
              </p:txBody>
            </p:sp>
            <p:sp>
              <p:nvSpPr>
                <p:cNvPr id="31" name="Rectangle 37"/>
                <p:cNvSpPr>
                  <a:spLocks noChangeArrowheads="1"/>
                </p:cNvSpPr>
                <p:nvPr/>
              </p:nvSpPr>
              <p:spPr bwMode="invGray">
                <a:xfrm>
                  <a:off x="4499992" y="2956134"/>
                  <a:ext cx="3999948" cy="1323417"/>
                </a:xfrm>
                <a:prstGeom prst="rect">
                  <a:avLst/>
                </a:prstGeom>
                <a:noFill/>
                <a:ln w="19050" algn="ctr">
                  <a:noFill/>
                  <a:miter lim="800000"/>
                  <a:headEnd/>
                  <a:tailEnd/>
                </a:ln>
              </p:spPr>
              <p:txBody>
                <a:bodyPr wrap="square" lIns="91418" tIns="45709" rIns="91418" bIns="45709">
                  <a:spAutoFit/>
                </a:bodyPr>
                <a:lstStyle/>
                <a:p>
                  <a:pPr marL="285750" indent="-285750">
                    <a:spcAft>
                      <a:spcPts val="600"/>
                    </a:spcAft>
                    <a:buFont typeface="Arial" pitchFamily="34" charset="0"/>
                    <a:buChar char="•"/>
                  </a:pPr>
                  <a:r>
                    <a:rPr kumimoji="1" lang="en-US" altLang="zh-TW" sz="1300" dirty="0">
                      <a:solidFill>
                        <a:srgbClr val="FFFFFF"/>
                      </a:solidFill>
                      <a:latin typeface="Calibri"/>
                      <a:ea typeface="Verdana" pitchFamily="34" charset="0"/>
                      <a:cs typeface="Verdana" pitchFamily="34" charset="0"/>
                    </a:rPr>
                    <a:t>-</a:t>
                  </a:r>
                  <a:r>
                    <a:rPr kumimoji="1" lang="en-US" altLang="zh-TW" sz="1300" dirty="0" smtClean="0">
                      <a:solidFill>
                        <a:srgbClr val="FFFFFF"/>
                      </a:solidFill>
                      <a:latin typeface="Calibri"/>
                      <a:ea typeface="Verdana" pitchFamily="34" charset="0"/>
                      <a:cs typeface="Verdana" pitchFamily="34" charset="0"/>
                    </a:rPr>
                    <a:t>20~60 wide working temperature support </a:t>
                  </a:r>
                </a:p>
                <a:p>
                  <a:pPr marL="285750" indent="-285750">
                    <a:spcAft>
                      <a:spcPts val="600"/>
                    </a:spcAft>
                    <a:buFont typeface="Arial" pitchFamily="34" charset="0"/>
                    <a:buChar char="•"/>
                  </a:pPr>
                  <a:r>
                    <a:rPr kumimoji="1" lang="en-US" altLang="zh-TW" sz="1300" dirty="0" smtClean="0">
                      <a:solidFill>
                        <a:srgbClr val="FFFFFF"/>
                      </a:solidFill>
                      <a:latin typeface="Calibri"/>
                      <a:ea typeface="Verdana" pitchFamily="34" charset="0"/>
                      <a:cs typeface="Verdana" pitchFamily="34" charset="0"/>
                    </a:rPr>
                    <a:t>Robust mechanical design with high reliable components</a:t>
                  </a:r>
                </a:p>
                <a:p>
                  <a:pPr marL="285750" indent="-285750">
                    <a:spcAft>
                      <a:spcPts val="600"/>
                    </a:spcAft>
                    <a:buFont typeface="Arial" pitchFamily="34" charset="0"/>
                    <a:buChar char="•"/>
                  </a:pPr>
                  <a:r>
                    <a:rPr kumimoji="1" lang="en-US" altLang="zh-TW" sz="1300" dirty="0" smtClean="0">
                      <a:solidFill>
                        <a:srgbClr val="FFFFFF"/>
                      </a:solidFill>
                      <a:latin typeface="Calibri"/>
                      <a:ea typeface="Verdana" pitchFamily="34" charset="0"/>
                      <a:cs typeface="Verdana" pitchFamily="34" charset="0"/>
                    </a:rPr>
                    <a:t>IP65/66 mechanical design</a:t>
                  </a:r>
                </a:p>
                <a:p>
                  <a:pPr marL="285750" indent="-285750">
                    <a:spcAft>
                      <a:spcPts val="600"/>
                    </a:spcAft>
                    <a:buFont typeface="Arial" pitchFamily="34" charset="0"/>
                    <a:buChar char="•"/>
                  </a:pPr>
                  <a:r>
                    <a:rPr kumimoji="1" lang="en-US" altLang="zh-TW" sz="1300" dirty="0" smtClean="0">
                      <a:solidFill>
                        <a:srgbClr val="FFFFFF"/>
                      </a:solidFill>
                      <a:latin typeface="Calibri"/>
                      <a:ea typeface="Verdana" pitchFamily="34" charset="0"/>
                      <a:cs typeface="Verdana" pitchFamily="34" charset="0"/>
                    </a:rPr>
                    <a:t>Dual power support, both 12VDC and 24VDC</a:t>
                  </a:r>
                </a:p>
              </p:txBody>
            </p:sp>
            <p:grpSp>
              <p:nvGrpSpPr>
                <p:cNvPr id="19" name="群組 50"/>
                <p:cNvGrpSpPr/>
                <p:nvPr/>
              </p:nvGrpSpPr>
              <p:grpSpPr>
                <a:xfrm>
                  <a:off x="609600" y="3505200"/>
                  <a:ext cx="1875517" cy="1082701"/>
                  <a:chOff x="533400" y="1104835"/>
                  <a:chExt cx="3962400" cy="2534873"/>
                </a:xfrm>
              </p:grpSpPr>
              <p:grpSp>
                <p:nvGrpSpPr>
                  <p:cNvPr id="25" name="群組 51"/>
                  <p:cNvGrpSpPr/>
                  <p:nvPr/>
                </p:nvGrpSpPr>
                <p:grpSpPr>
                  <a:xfrm>
                    <a:off x="1397267" y="1104835"/>
                    <a:ext cx="3098533" cy="2287418"/>
                    <a:chOff x="4724401" y="3229529"/>
                    <a:chExt cx="3695245" cy="2821148"/>
                  </a:xfrm>
                </p:grpSpPr>
                <p:pic>
                  <p:nvPicPr>
                    <p:cNvPr id="54" name="Picture 2" descr="\\iag-server-st\HMI\Sally.huang\Product_Photo__HMI\TPC-1251T\TPC-1251T_1_B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1" cstate="print">
                      <a:clrChange>
                        <a:clrFrom>
                          <a:srgbClr val="B582A3"/>
                        </a:clrFrom>
                        <a:clrTo>
                          <a:srgbClr val="B582A3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787571" y="3229529"/>
                      <a:ext cx="2632075" cy="2632076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55" name="Picture 2" descr="\\iag-server-st\HMI\Sally.huang\Product_Photo__HMI\TPC-1251T\TPC-1251T_1_B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2" cstate="print">
                      <a:clrChange>
                        <a:clrFrom>
                          <a:srgbClr val="B582A3"/>
                        </a:clrFrom>
                        <a:clrTo>
                          <a:srgbClr val="B582A3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724401" y="3688476"/>
                      <a:ext cx="2362199" cy="2362201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pic>
                <p:nvPicPr>
                  <p:cNvPr id="53" name="圖片 52"/>
                  <p:cNvPicPr>
                    <a:picLocks noChangeAspect="1"/>
                  </p:cNvPicPr>
                  <p:nvPr/>
                </p:nvPicPr>
                <p:blipFill>
                  <a:blip r:embed="rId13" cstate="print">
                    <a:clrChange>
                      <a:clrFrom>
                        <a:srgbClr val="B582A3"/>
                      </a:clrFrom>
                      <a:clrTo>
                        <a:srgbClr val="B582A3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33400" y="1705554"/>
                    <a:ext cx="1934154" cy="193415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6" name="群組 1"/>
                <p:cNvGrpSpPr/>
                <p:nvPr/>
              </p:nvGrpSpPr>
              <p:grpSpPr>
                <a:xfrm>
                  <a:off x="683568" y="2671177"/>
                  <a:ext cx="1830932" cy="1795308"/>
                  <a:chOff x="879507" y="3200400"/>
                  <a:chExt cx="1895230" cy="2032975"/>
                </a:xfrm>
              </p:grpSpPr>
              <p:pic>
                <p:nvPicPr>
                  <p:cNvPr id="44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1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523336" y="3200400"/>
                    <a:ext cx="1145052" cy="12319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28" name="群組 2"/>
                  <p:cNvGrpSpPr/>
                  <p:nvPr/>
                </p:nvGrpSpPr>
                <p:grpSpPr>
                  <a:xfrm>
                    <a:off x="879507" y="3445024"/>
                    <a:ext cx="1895230" cy="1788351"/>
                    <a:chOff x="852971" y="3512850"/>
                    <a:chExt cx="1575364" cy="1453059"/>
                  </a:xfrm>
                </p:grpSpPr>
                <p:pic>
                  <p:nvPicPr>
                    <p:cNvPr id="34" name="Picture 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96626" y="3512850"/>
                      <a:ext cx="747460" cy="78604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33" name="Picture 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991264" y="3664085"/>
                      <a:ext cx="569197" cy="59858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30" name="Picture 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852971" y="3829149"/>
                      <a:ext cx="412236" cy="43351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35" name="圖片 2" descr="image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5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16">
                              <a14:imgEffect>
                                <a14:backgroundRemoval t="0" b="96203" l="8046" r="1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056635" y="4627917"/>
                      <a:ext cx="371700" cy="33799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</p:grpSp>
          <p:sp>
            <p:nvSpPr>
              <p:cNvPr id="15" name="Text Box 12"/>
              <p:cNvSpPr txBox="1">
                <a:spLocks noChangeArrowheads="1"/>
              </p:cNvSpPr>
              <p:nvPr/>
            </p:nvSpPr>
            <p:spPr bwMode="auto">
              <a:xfrm>
                <a:off x="811213" y="4399756"/>
                <a:ext cx="1525587" cy="147733"/>
              </a:xfrm>
              <a:prstGeom prst="rect">
                <a:avLst/>
              </a:prstGeom>
              <a:noFill/>
              <a:ln w="50800" algn="ctr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 algn="ctr" eaLnBrk="0" hangingPunct="0">
                  <a:lnSpc>
                    <a:spcPct val="80000"/>
                  </a:lnSpc>
                  <a:spcAft>
                    <a:spcPts val="600"/>
                  </a:spcAft>
                </a:pPr>
                <a:r>
                  <a:rPr kumimoji="1" lang="en-US" altLang="zh-TW" sz="1200" b="1" dirty="0" smtClean="0">
                    <a:solidFill>
                      <a:srgbClr val="FFFFFF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Rugged</a:t>
                </a:r>
              </a:p>
            </p:txBody>
          </p:sp>
        </p:grpSp>
        <p:grpSp>
          <p:nvGrpSpPr>
            <p:cNvPr id="38" name="群組 3"/>
            <p:cNvGrpSpPr/>
            <p:nvPr/>
          </p:nvGrpSpPr>
          <p:grpSpPr>
            <a:xfrm>
              <a:off x="2514600" y="908115"/>
              <a:ext cx="6007100" cy="417135"/>
              <a:chOff x="2514600" y="1455133"/>
              <a:chExt cx="6007100" cy="417135"/>
            </a:xfrm>
          </p:grpSpPr>
          <p:sp>
            <p:nvSpPr>
              <p:cNvPr id="18" name="AutoShape 13"/>
              <p:cNvSpPr>
                <a:spLocks noChangeArrowheads="1"/>
              </p:cNvSpPr>
              <p:nvPr/>
            </p:nvSpPr>
            <p:spPr bwMode="gray">
              <a:xfrm>
                <a:off x="2514600" y="1455133"/>
                <a:ext cx="6007100" cy="417135"/>
              </a:xfrm>
              <a:prstGeom prst="roundRect">
                <a:avLst>
                  <a:gd name="adj" fmla="val 32843"/>
                </a:avLst>
              </a:prstGeom>
              <a:solidFill>
                <a:srgbClr val="333333"/>
              </a:solidFill>
              <a:ln w="19050">
                <a:noFill/>
                <a:round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algn="ctr" eaLnBrk="0" hangingPunct="0">
                  <a:lnSpc>
                    <a:spcPct val="80000"/>
                  </a:lnSpc>
                  <a:spcBef>
                    <a:spcPct val="50000"/>
                  </a:spcBef>
                </a:pPr>
                <a:endParaRPr kumimoji="1" lang="en-US" altLang="zh-TW" sz="2000" smtClean="0">
                  <a:solidFill>
                    <a:srgbClr val="000000"/>
                  </a:solidFill>
                  <a:latin typeface="Garamond" pitchFamily="18" charset="0"/>
                  <a:ea typeface="新細明體"/>
                  <a:cs typeface="Arial" pitchFamily="34" charset="0"/>
                </a:endParaRPr>
              </a:p>
            </p:txBody>
          </p:sp>
          <p:sp>
            <p:nvSpPr>
              <p:cNvPr id="20" name="Text Box 15"/>
              <p:cNvSpPr txBox="1">
                <a:spLocks noChangeArrowheads="1"/>
              </p:cNvSpPr>
              <p:nvPr/>
            </p:nvSpPr>
            <p:spPr bwMode="gray">
              <a:xfrm>
                <a:off x="2947988" y="1536700"/>
                <a:ext cx="1314784" cy="2646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80000"/>
                  </a:lnSpc>
                  <a:spcAft>
                    <a:spcPts val="600"/>
                  </a:spcAft>
                </a:pPr>
                <a:r>
                  <a:rPr kumimoji="1" lang="en-US" altLang="zh-TW" sz="1400" b="1" dirty="0" smtClean="0">
                    <a:solidFill>
                      <a:srgbClr val="FFFFFF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Positioning</a:t>
                </a:r>
              </a:p>
            </p:txBody>
          </p:sp>
          <p:sp>
            <p:nvSpPr>
              <p:cNvPr id="21" name="Text Box 15"/>
              <p:cNvSpPr txBox="1">
                <a:spLocks noChangeArrowheads="1"/>
              </p:cNvSpPr>
              <p:nvPr/>
            </p:nvSpPr>
            <p:spPr bwMode="gray">
              <a:xfrm>
                <a:off x="4700588" y="1524000"/>
                <a:ext cx="3241593" cy="2646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80000"/>
                  </a:lnSpc>
                  <a:spcAft>
                    <a:spcPts val="600"/>
                  </a:spcAft>
                </a:pPr>
                <a:r>
                  <a:rPr kumimoji="1" lang="en-US" altLang="zh-TW" sz="1400" b="1" dirty="0" smtClean="0">
                    <a:solidFill>
                      <a:srgbClr val="FFFFFF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Value Proposition /  Messages</a:t>
                </a:r>
              </a:p>
            </p:txBody>
          </p:sp>
        </p:grpSp>
        <p:sp>
          <p:nvSpPr>
            <p:cNvPr id="27" name="Rectangle 37"/>
            <p:cNvSpPr>
              <a:spLocks noChangeArrowheads="1"/>
            </p:cNvSpPr>
            <p:nvPr/>
          </p:nvSpPr>
          <p:spPr bwMode="invGray">
            <a:xfrm>
              <a:off x="4602162" y="4781551"/>
              <a:ext cx="3919538" cy="307754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square" lIns="91418" tIns="45709" rIns="91418" bIns="45709">
              <a:spAutoFit/>
            </a:bodyPr>
            <a:lstStyle/>
            <a:p>
              <a:pPr marL="117475" indent="-117475">
                <a:spcAft>
                  <a:spcPts val="600"/>
                </a:spcAft>
              </a:pPr>
              <a:r>
                <a:rPr kumimoji="1" lang="en-US" altLang="zh-TW" sz="1400" dirty="0" smtClean="0">
                  <a:solidFill>
                    <a:srgbClr val="FFFFFF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 </a:t>
              </a:r>
            </a:p>
          </p:txBody>
        </p:sp>
        <p:sp>
          <p:nvSpPr>
            <p:cNvPr id="45" name="Line 16"/>
            <p:cNvSpPr>
              <a:spLocks noChangeShapeType="1"/>
            </p:cNvSpPr>
            <p:nvPr/>
          </p:nvSpPr>
          <p:spPr bwMode="gray">
            <a:xfrm>
              <a:off x="2535034" y="1453426"/>
              <a:ext cx="0" cy="4843463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kumimoji="1" lang="zh-TW" altLang="en-US" smtClean="0">
                <a:solidFill>
                  <a:srgbClr val="000000"/>
                </a:solidFill>
                <a:latin typeface="Arial" charset="0"/>
                <a:ea typeface="新細明體"/>
                <a:cs typeface="Arial" pitchFamily="34" charset="0"/>
              </a:endParaRPr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gray">
            <a:xfrm>
              <a:off x="4532313" y="844552"/>
              <a:ext cx="0" cy="541496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endParaRPr kumimoji="1" lang="zh-TW" altLang="en-US" smtClean="0">
                <a:solidFill>
                  <a:srgbClr val="000000"/>
                </a:solidFill>
                <a:latin typeface="Arial" charset="0"/>
                <a:ea typeface="新細明體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912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圓角矩形 23"/>
          <p:cNvSpPr/>
          <p:nvPr/>
        </p:nvSpPr>
        <p:spPr>
          <a:xfrm>
            <a:off x="539552" y="4314914"/>
            <a:ext cx="4464496" cy="2426454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37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95288" y="115888"/>
            <a:ext cx="8277225" cy="692150"/>
          </a:xfrm>
        </p:spPr>
        <p:txBody>
          <a:bodyPr vert="horz" lIns="0" rIns="0" bIns="0" anchor="b">
            <a:noAutofit/>
          </a:bodyPr>
          <a:lstStyle/>
          <a:p>
            <a:pPr algn="l" fontAlgn="ctr">
              <a:lnSpc>
                <a:spcPct val="85000"/>
              </a:lnSpc>
            </a:pPr>
            <a:r>
              <a:rPr kumimoji="1" lang="en-US" altLang="zh-CN" sz="4000" b="1" i="1" dirty="0" smtClean="0">
                <a:solidFill>
                  <a:srgbClr val="000099"/>
                </a:solidFill>
                <a:latin typeface="Calibri" panose="020F0502020204030204" pitchFamily="34" charset="0"/>
                <a:ea typeface="新細明體"/>
                <a:cs typeface="Calibri" panose="020F0502020204030204" pitchFamily="34" charset="0"/>
              </a:rPr>
              <a:t>Mounting Selection</a:t>
            </a:r>
            <a:endParaRPr kumimoji="1" lang="zh-TW" altLang="en-US" sz="4000" b="1" i="1" dirty="0">
              <a:solidFill>
                <a:srgbClr val="000099"/>
              </a:solidFill>
              <a:latin typeface="Calibri" panose="020F0502020204030204" pitchFamily="34" charset="0"/>
              <a:ea typeface="新細明體"/>
              <a:cs typeface="Calibri" panose="020F0502020204030204" pitchFamily="34" charset="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719585" y="1041802"/>
            <a:ext cx="8028879" cy="1739126"/>
            <a:chOff x="863600" y="876300"/>
            <a:chExt cx="8028879" cy="1739126"/>
          </a:xfrm>
        </p:grpSpPr>
        <p:pic>
          <p:nvPicPr>
            <p:cNvPr id="102403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600" y="876300"/>
              <a:ext cx="7369175" cy="147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04" name="Text Box 4"/>
            <p:cNvSpPr txBox="1">
              <a:spLocks noChangeArrowheads="1"/>
            </p:cNvSpPr>
            <p:nvPr/>
          </p:nvSpPr>
          <p:spPr bwMode="auto">
            <a:xfrm>
              <a:off x="1043608" y="2276872"/>
              <a:ext cx="15113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Garamond" pitchFamily="18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Garamond" pitchFamily="18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Garamond" pitchFamily="18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Garamond" pitchFamily="18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Garamond" pitchFamily="18" charset="0"/>
                  <a:ea typeface="新細明體" pitchFamily="18" charset="-12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aramond" pitchFamily="18" charset="0"/>
                  <a:ea typeface="新細明體" pitchFamily="18" charset="-12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aramond" pitchFamily="18" charset="0"/>
                  <a:ea typeface="新細明體" pitchFamily="18" charset="-12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aramond" pitchFamily="18" charset="0"/>
                  <a:ea typeface="新細明體" pitchFamily="18" charset="-12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Garamond" pitchFamily="18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zh-CN" sz="1600" dirty="0" smtClean="0">
                  <a:solidFill>
                    <a:schemeClr val="accent5">
                      <a:lumMod val="75000"/>
                    </a:schemeClr>
                  </a:solidFill>
                  <a:latin typeface="+mj-lt"/>
                  <a:ea typeface="SimHei" pitchFamily="49" charset="-122"/>
                </a:rPr>
                <a:t>Panel Mount</a:t>
              </a:r>
              <a:endParaRPr lang="zh-TW" altLang="en-US" sz="1600" dirty="0">
                <a:solidFill>
                  <a:schemeClr val="accent5">
                    <a:lumMod val="75000"/>
                  </a:schemeClr>
                </a:solidFill>
                <a:latin typeface="+mj-lt"/>
                <a:ea typeface="SimHei" pitchFamily="49" charset="-122"/>
              </a:endParaRPr>
            </a:p>
          </p:txBody>
        </p:sp>
        <p:sp>
          <p:nvSpPr>
            <p:cNvPr id="102405" name="Text Box 5"/>
            <p:cNvSpPr txBox="1">
              <a:spLocks noChangeArrowheads="1"/>
            </p:cNvSpPr>
            <p:nvPr/>
          </p:nvSpPr>
          <p:spPr bwMode="auto">
            <a:xfrm>
              <a:off x="2447925" y="2276872"/>
              <a:ext cx="15113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TW"/>
              </a:defPPr>
              <a:lvl1pPr algn="ctr" eaLnBrk="1" hangingPunct="1">
                <a:spcBef>
                  <a:spcPct val="50000"/>
                </a:spcBef>
                <a:defRPr kumimoji="1" sz="1600">
                  <a:solidFill>
                    <a:schemeClr val="accent5">
                      <a:lumMod val="75000"/>
                    </a:schemeClr>
                  </a:solidFill>
                  <a:latin typeface="+mj-lt"/>
                  <a:ea typeface="SimHei" pitchFamily="49" charset="-122"/>
                </a:defRPr>
              </a:lvl1pPr>
              <a:lvl2pPr marL="742950" indent="-285750" eaLnBrk="0" hangingPunct="0">
                <a:defRPr kumimoji="1">
                  <a:latin typeface="Garamond" pitchFamily="18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latin typeface="Garamond" pitchFamily="18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latin typeface="Garamond" pitchFamily="18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latin typeface="Garamond" pitchFamily="18" charset="0"/>
                  <a:ea typeface="新細明體" pitchFamily="18" charset="-12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aramond" pitchFamily="18" charset="0"/>
                  <a:ea typeface="新細明體" pitchFamily="18" charset="-12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aramond" pitchFamily="18" charset="0"/>
                  <a:ea typeface="新細明體" pitchFamily="18" charset="-12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aramond" pitchFamily="18" charset="0"/>
                  <a:ea typeface="新細明體" pitchFamily="18" charset="-12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aramond" pitchFamily="18" charset="0"/>
                  <a:ea typeface="新細明體" pitchFamily="18" charset="-120"/>
                </a:defRPr>
              </a:lvl9pPr>
            </a:lstStyle>
            <a:p>
              <a:r>
                <a:rPr lang="en-US" altLang="zh-TW" dirty="0" smtClean="0"/>
                <a:t>Desktop Stand</a:t>
              </a:r>
              <a:endParaRPr lang="zh-TW" altLang="en-US" dirty="0"/>
            </a:p>
          </p:txBody>
        </p:sp>
        <p:sp>
          <p:nvSpPr>
            <p:cNvPr id="102406" name="Text Box 6"/>
            <p:cNvSpPr txBox="1">
              <a:spLocks noChangeArrowheads="1"/>
            </p:cNvSpPr>
            <p:nvPr/>
          </p:nvSpPr>
          <p:spPr bwMode="auto">
            <a:xfrm>
              <a:off x="3743325" y="2276872"/>
              <a:ext cx="15113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TW"/>
              </a:defPPr>
              <a:lvl1pPr algn="ctr" eaLnBrk="1" hangingPunct="1">
                <a:spcBef>
                  <a:spcPct val="50000"/>
                </a:spcBef>
                <a:defRPr kumimoji="1" sz="1600">
                  <a:solidFill>
                    <a:schemeClr val="accent5">
                      <a:lumMod val="75000"/>
                    </a:schemeClr>
                  </a:solidFill>
                  <a:latin typeface="+mj-lt"/>
                  <a:ea typeface="SimHei" pitchFamily="49" charset="-122"/>
                </a:defRPr>
              </a:lvl1pPr>
              <a:lvl2pPr marL="742950" indent="-285750" eaLnBrk="0" hangingPunct="0">
                <a:defRPr kumimoji="1">
                  <a:latin typeface="Garamond" pitchFamily="18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latin typeface="Garamond" pitchFamily="18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latin typeface="Garamond" pitchFamily="18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latin typeface="Garamond" pitchFamily="18" charset="0"/>
                  <a:ea typeface="新細明體" pitchFamily="18" charset="-12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aramond" pitchFamily="18" charset="0"/>
                  <a:ea typeface="新細明體" pitchFamily="18" charset="-12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aramond" pitchFamily="18" charset="0"/>
                  <a:ea typeface="新細明體" pitchFamily="18" charset="-12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aramond" pitchFamily="18" charset="0"/>
                  <a:ea typeface="新細明體" pitchFamily="18" charset="-12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aramond" pitchFamily="18" charset="0"/>
                  <a:ea typeface="新細明體" pitchFamily="18" charset="-120"/>
                </a:defRPr>
              </a:lvl9pPr>
            </a:lstStyle>
            <a:p>
              <a:r>
                <a:rPr lang="en-US" altLang="zh-TW" dirty="0"/>
                <a:t>Arm Mount</a:t>
              </a:r>
              <a:endParaRPr lang="zh-TW" altLang="en-US" dirty="0"/>
            </a:p>
          </p:txBody>
        </p:sp>
        <p:sp>
          <p:nvSpPr>
            <p:cNvPr id="102407" name="Text Box 7"/>
            <p:cNvSpPr txBox="1">
              <a:spLocks noChangeArrowheads="1"/>
            </p:cNvSpPr>
            <p:nvPr/>
          </p:nvSpPr>
          <p:spPr bwMode="auto">
            <a:xfrm>
              <a:off x="5135459" y="2276872"/>
              <a:ext cx="15113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TW"/>
              </a:defPPr>
              <a:lvl1pPr algn="ctr" eaLnBrk="1" hangingPunct="1">
                <a:spcBef>
                  <a:spcPct val="50000"/>
                </a:spcBef>
                <a:defRPr kumimoji="1" sz="1600">
                  <a:solidFill>
                    <a:schemeClr val="accent5">
                      <a:lumMod val="75000"/>
                    </a:schemeClr>
                  </a:solidFill>
                  <a:latin typeface="+mj-lt"/>
                  <a:ea typeface="SimHei" pitchFamily="49" charset="-122"/>
                </a:defRPr>
              </a:lvl1pPr>
              <a:lvl2pPr marL="742950" indent="-285750" eaLnBrk="0" hangingPunct="0">
                <a:defRPr kumimoji="1">
                  <a:latin typeface="Garamond" pitchFamily="18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latin typeface="Garamond" pitchFamily="18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latin typeface="Garamond" pitchFamily="18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latin typeface="Garamond" pitchFamily="18" charset="0"/>
                  <a:ea typeface="新細明體" pitchFamily="18" charset="-12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aramond" pitchFamily="18" charset="0"/>
                  <a:ea typeface="新細明體" pitchFamily="18" charset="-12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aramond" pitchFamily="18" charset="0"/>
                  <a:ea typeface="新細明體" pitchFamily="18" charset="-12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aramond" pitchFamily="18" charset="0"/>
                  <a:ea typeface="新細明體" pitchFamily="18" charset="-12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aramond" pitchFamily="18" charset="0"/>
                  <a:ea typeface="新細明體" pitchFamily="18" charset="-120"/>
                </a:defRPr>
              </a:lvl9pPr>
            </a:lstStyle>
            <a:p>
              <a:r>
                <a:rPr lang="en-US" altLang="zh-CN" dirty="0"/>
                <a:t>Rack Mount</a:t>
              </a:r>
              <a:endParaRPr lang="zh-TW" altLang="en-US" dirty="0"/>
            </a:p>
          </p:txBody>
        </p:sp>
        <p:sp>
          <p:nvSpPr>
            <p:cNvPr id="102408" name="Text Box 8"/>
            <p:cNvSpPr txBox="1">
              <a:spLocks noChangeArrowheads="1"/>
            </p:cNvSpPr>
            <p:nvPr/>
          </p:nvSpPr>
          <p:spPr bwMode="auto">
            <a:xfrm>
              <a:off x="6646758" y="2276872"/>
              <a:ext cx="224572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TW"/>
              </a:defPPr>
              <a:lvl1pPr algn="ctr" eaLnBrk="1" hangingPunct="1">
                <a:spcBef>
                  <a:spcPct val="50000"/>
                </a:spcBef>
                <a:defRPr kumimoji="1" sz="1600">
                  <a:solidFill>
                    <a:schemeClr val="accent5">
                      <a:lumMod val="75000"/>
                    </a:schemeClr>
                  </a:solidFill>
                  <a:latin typeface="+mj-lt"/>
                  <a:ea typeface="SimHei" pitchFamily="49" charset="-122"/>
                </a:defRPr>
              </a:lvl1pPr>
              <a:lvl2pPr marL="742950" indent="-285750" eaLnBrk="0" hangingPunct="0">
                <a:defRPr kumimoji="1">
                  <a:latin typeface="Garamond" pitchFamily="18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latin typeface="Garamond" pitchFamily="18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latin typeface="Garamond" pitchFamily="18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latin typeface="Garamond" pitchFamily="18" charset="0"/>
                  <a:ea typeface="新細明體" pitchFamily="18" charset="-12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aramond" pitchFamily="18" charset="0"/>
                  <a:ea typeface="新細明體" pitchFamily="18" charset="-12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aramond" pitchFamily="18" charset="0"/>
                  <a:ea typeface="新細明體" pitchFamily="18" charset="-12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aramond" pitchFamily="18" charset="0"/>
                  <a:ea typeface="新細明體" pitchFamily="18" charset="-12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Garamond" pitchFamily="18" charset="0"/>
                  <a:ea typeface="新細明體" pitchFamily="18" charset="-120"/>
                </a:defRPr>
              </a:lvl9pPr>
            </a:lstStyle>
            <a:p>
              <a:r>
                <a:rPr lang="en-US" altLang="zh-TW" dirty="0"/>
                <a:t>VESA </a:t>
              </a:r>
              <a:r>
                <a:rPr lang="en-US" altLang="zh-TW" dirty="0" smtClean="0"/>
                <a:t>Mount </a:t>
              </a:r>
              <a:r>
                <a:rPr lang="en-US" altLang="zh-TW" sz="1200" dirty="0" smtClean="0"/>
                <a:t>(100mm)</a:t>
              </a:r>
              <a:endParaRPr lang="zh-TW" altLang="en-US" sz="1200" dirty="0"/>
            </a:p>
          </p:txBody>
        </p:sp>
      </p:grpSp>
      <p:pic>
        <p:nvPicPr>
          <p:cNvPr id="102409" name="Picture 9" descr="IPPC-6152-Rack_lef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059" y="2918991"/>
            <a:ext cx="2600325" cy="346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703610" y="4748634"/>
            <a:ext cx="1511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1600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SimHei" pitchFamily="49" charset="-122"/>
              </a:rPr>
              <a:t>Wall Mount</a:t>
            </a:r>
            <a:endParaRPr lang="zh-TW" altLang="en-US" sz="1600" dirty="0">
              <a:solidFill>
                <a:schemeClr val="accent5">
                  <a:lumMod val="75000"/>
                </a:schemeClr>
              </a:solidFill>
              <a:latin typeface="+mj-lt"/>
              <a:ea typeface="SimHei" pitchFamily="49" charset="-122"/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899592" y="4413622"/>
            <a:ext cx="4140448" cy="2255738"/>
            <a:chOff x="863600" y="2636912"/>
            <a:chExt cx="4140448" cy="2255738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1014" y="3162795"/>
              <a:ext cx="1616422" cy="1729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群組 11"/>
            <p:cNvGrpSpPr/>
            <p:nvPr/>
          </p:nvGrpSpPr>
          <p:grpSpPr>
            <a:xfrm>
              <a:off x="863600" y="2636912"/>
              <a:ext cx="4140448" cy="2194473"/>
              <a:chOff x="863600" y="2636912"/>
              <a:chExt cx="4140448" cy="2194473"/>
            </a:xfrm>
          </p:grpSpPr>
          <p:sp>
            <p:nvSpPr>
              <p:cNvPr id="15" name="Text Box 5"/>
              <p:cNvSpPr txBox="1">
                <a:spLocks noChangeArrowheads="1"/>
              </p:cNvSpPr>
              <p:nvPr/>
            </p:nvSpPr>
            <p:spPr bwMode="auto">
              <a:xfrm>
                <a:off x="863600" y="2636912"/>
                <a:ext cx="4140448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TW"/>
                </a:defPPr>
                <a:lvl1pPr algn="ctr" eaLnBrk="1" hangingPunct="1">
                  <a:spcBef>
                    <a:spcPct val="50000"/>
                  </a:spcBef>
                  <a:defRPr kumimoji="1" sz="1600">
                    <a:solidFill>
                      <a:schemeClr val="accent5">
                        <a:lumMod val="75000"/>
                      </a:schemeClr>
                    </a:solidFill>
                    <a:latin typeface="+mj-lt"/>
                    <a:ea typeface="SimHei" pitchFamily="49" charset="-122"/>
                  </a:defRPr>
                </a:lvl1pPr>
                <a:lvl2pPr marL="742950" indent="-285750" eaLnBrk="0" hangingPunct="0">
                  <a:defRPr kumimoji="1">
                    <a:latin typeface="Garamond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latin typeface="Garamond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latin typeface="Garamond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latin typeface="Garamond" pitchFamily="18" charset="0"/>
                    <a:ea typeface="新細明體" pitchFamily="18" charset="-12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latin typeface="Garamond" pitchFamily="18" charset="0"/>
                    <a:ea typeface="新細明體" pitchFamily="18" charset="-12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latin typeface="Garamond" pitchFamily="18" charset="0"/>
                    <a:ea typeface="新細明體" pitchFamily="18" charset="-12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latin typeface="Garamond" pitchFamily="18" charset="0"/>
                    <a:ea typeface="新細明體" pitchFamily="18" charset="-12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latin typeface="Garamond" pitchFamily="18" charset="0"/>
                    <a:ea typeface="新細明體" pitchFamily="18" charset="-120"/>
                  </a:defRPr>
                </a:lvl9pPr>
              </a:lstStyle>
              <a:p>
                <a:pPr algn="l"/>
                <a:r>
                  <a:rPr lang="en-US" altLang="zh-TW" dirty="0" smtClean="0"/>
                  <a:t>Optional </a:t>
                </a:r>
                <a:r>
                  <a:rPr lang="en-GB" b="1" u="sng" dirty="0">
                    <a:solidFill>
                      <a:srgbClr val="00B050"/>
                    </a:solidFill>
                  </a:rPr>
                  <a:t>FPM-7181W-SMKE</a:t>
                </a:r>
                <a:endParaRPr lang="zh-TW" altLang="en-US" sz="1200" b="1" u="sng" dirty="0">
                  <a:solidFill>
                    <a:srgbClr val="00B050"/>
                  </a:solidFill>
                </a:endParaRPr>
              </a:p>
            </p:txBody>
          </p:sp>
          <p:grpSp>
            <p:nvGrpSpPr>
              <p:cNvPr id="6" name="群組 5"/>
              <p:cNvGrpSpPr/>
              <p:nvPr/>
            </p:nvGrpSpPr>
            <p:grpSpPr>
              <a:xfrm>
                <a:off x="882774" y="3513754"/>
                <a:ext cx="3761234" cy="1317631"/>
                <a:chOff x="882774" y="3513754"/>
                <a:chExt cx="3761234" cy="1317631"/>
              </a:xfrm>
            </p:grpSpPr>
            <p:pic>
              <p:nvPicPr>
                <p:cNvPr id="3075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6717" r="44074"/>
                <a:stretch/>
              </p:blipFill>
              <p:spPr bwMode="auto">
                <a:xfrm>
                  <a:off x="882774" y="3513754"/>
                  <a:ext cx="1865746" cy="13176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" name="橢圓 4"/>
                <p:cNvSpPr/>
                <p:nvPr/>
              </p:nvSpPr>
              <p:spPr>
                <a:xfrm>
                  <a:off x="2195736" y="4027722"/>
                  <a:ext cx="718914" cy="625414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" name="橢圓 19"/>
                <p:cNvSpPr/>
                <p:nvPr/>
              </p:nvSpPr>
              <p:spPr>
                <a:xfrm>
                  <a:off x="3820576" y="4077072"/>
                  <a:ext cx="823432" cy="733674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cxnSp>
        <p:nvCxnSpPr>
          <p:cNvPr id="8" name="直線單箭頭接點 7"/>
          <p:cNvCxnSpPr>
            <a:endCxn id="5" idx="0"/>
          </p:cNvCxnSpPr>
          <p:nvPr/>
        </p:nvCxnSpPr>
        <p:spPr>
          <a:xfrm>
            <a:off x="2375744" y="4752176"/>
            <a:ext cx="215441" cy="10522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/>
          <p:cNvCxnSpPr>
            <a:endCxn id="20" idx="0"/>
          </p:cNvCxnSpPr>
          <p:nvPr/>
        </p:nvCxnSpPr>
        <p:spPr>
          <a:xfrm>
            <a:off x="2375744" y="4752176"/>
            <a:ext cx="1892540" cy="11016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圖片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" t="50000" r="60262" b="2199"/>
          <a:stretch/>
        </p:blipFill>
        <p:spPr>
          <a:xfrm>
            <a:off x="755576" y="2852936"/>
            <a:ext cx="1546809" cy="1413569"/>
          </a:xfrm>
          <a:prstGeom prst="rect">
            <a:avLst/>
          </a:prstGeom>
        </p:spPr>
      </p:pic>
      <p:sp>
        <p:nvSpPr>
          <p:cNvPr id="21" name="文字方塊 20"/>
          <p:cNvSpPr txBox="1"/>
          <p:nvPr/>
        </p:nvSpPr>
        <p:spPr>
          <a:xfrm>
            <a:off x="2267744" y="2988241"/>
            <a:ext cx="2501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sz="1600" dirty="0">
                <a:solidFill>
                  <a:schemeClr val="accent5">
                    <a:lumMod val="75000"/>
                  </a:schemeClr>
                </a:solidFill>
                <a:latin typeface="+mj-lt"/>
                <a:ea typeface="SimHei" pitchFamily="49" charset="-122"/>
              </a:rPr>
              <a:t>One-person easy </a:t>
            </a:r>
            <a:r>
              <a:rPr kumimoji="1" lang="en-US" sz="1600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SimHei" pitchFamily="49" charset="-122"/>
              </a:rPr>
              <a:t>installation</a:t>
            </a:r>
            <a:r>
              <a:rPr kumimoji="1" lang="zh-TW" altLang="en-US" sz="1600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SimHei" pitchFamily="49" charset="-122"/>
              </a:rPr>
              <a:t> </a:t>
            </a:r>
            <a:r>
              <a:rPr kumimoji="1" lang="en-US" altLang="zh-TW" sz="1600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SimHei" pitchFamily="49" charset="-122"/>
              </a:rPr>
              <a:t>by special snap</a:t>
            </a:r>
            <a:endParaRPr kumimoji="1" lang="en-GB" sz="1600" dirty="0">
              <a:solidFill>
                <a:schemeClr val="accent5">
                  <a:lumMod val="75000"/>
                </a:schemeClr>
              </a:solidFill>
              <a:latin typeface="+mj-lt"/>
              <a:ea typeface="SimHei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6132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 bwMode="auto">
          <a:xfrm>
            <a:off x="0" y="2276872"/>
            <a:ext cx="9144000" cy="2448272"/>
          </a:xfrm>
          <a:prstGeom prst="rect">
            <a:avLst/>
          </a:prstGeom>
          <a:solidFill>
            <a:srgbClr val="CCE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kumimoji="1" lang="zh-TW" altLang="en-US" smtClean="0">
              <a:solidFill>
                <a:srgbClr val="FFFFFF"/>
              </a:solidFill>
              <a:latin typeface="Garamond" pitchFamily="18" charset="0"/>
              <a:ea typeface="新細明體"/>
            </a:endParaRPr>
          </a:p>
        </p:txBody>
      </p:sp>
      <p:sp>
        <p:nvSpPr>
          <p:cNvPr id="10" name="文字版面配置區 2"/>
          <p:cNvSpPr>
            <a:spLocks noGrp="1"/>
          </p:cNvSpPr>
          <p:nvPr>
            <p:ph type="body" idx="1"/>
          </p:nvPr>
        </p:nvSpPr>
        <p:spPr>
          <a:xfrm>
            <a:off x="97160" y="3319264"/>
            <a:ext cx="6491064" cy="1189856"/>
          </a:xfrm>
        </p:spPr>
        <p:txBody>
          <a:bodyPr/>
          <a:lstStyle/>
          <a:p>
            <a:pPr fontAlgn="ctr">
              <a:lnSpc>
                <a:spcPct val="150000"/>
              </a:lnSpc>
              <a:spcBef>
                <a:spcPct val="0"/>
              </a:spcBef>
            </a:pPr>
            <a:r>
              <a:rPr lang="en-US" altLang="zh-TW" sz="3200" cap="all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Ordering </a:t>
            </a:r>
          </a:p>
          <a:p>
            <a:pPr fontAlgn="ctr">
              <a:lnSpc>
                <a:spcPct val="150000"/>
              </a:lnSpc>
              <a:spcBef>
                <a:spcPct val="0"/>
              </a:spcBef>
            </a:pPr>
            <a:r>
              <a:rPr lang="en-US" altLang="zh-TW" sz="3200" cap="all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Information</a:t>
            </a:r>
            <a:endParaRPr lang="en-US" altLang="zh-TW" sz="2400" dirty="0" smtClean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Picture 7" descr="D:\Marketing\HMI\Sally\Photo\FPM\FPM-7151W\FPM-7151W_1_B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2" b="12800"/>
          <a:stretch/>
        </p:blipFill>
        <p:spPr bwMode="auto">
          <a:xfrm>
            <a:off x="3923928" y="3429000"/>
            <a:ext cx="1491984" cy="82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D:\Marketing\HMI\Sally\Photo\TPC-1581WP\TPC-1581WP_1_B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4" b="9706"/>
          <a:stretch/>
        </p:blipFill>
        <p:spPr bwMode="auto">
          <a:xfrm>
            <a:off x="6664724" y="3084312"/>
            <a:ext cx="2251420" cy="1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D:\Marketing\HMI\Sally\Photo\TPC-1881WP\TPC-1881WP_1_B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3" b="12914"/>
          <a:stretch/>
        </p:blipFill>
        <p:spPr bwMode="auto">
          <a:xfrm>
            <a:off x="5188018" y="3243108"/>
            <a:ext cx="1704554" cy="107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251520" y="-27384"/>
            <a:ext cx="8121080" cy="692869"/>
          </a:xfrm>
        </p:spPr>
        <p:txBody>
          <a:bodyPr vert="horz" lIns="0" rIns="0" bIns="0" anchor="b">
            <a:noAutofit/>
          </a:bodyPr>
          <a:lstStyle/>
          <a:p>
            <a:pPr fontAlgn="ctr">
              <a:lnSpc>
                <a:spcPct val="85000"/>
              </a:lnSpc>
            </a:pPr>
            <a:r>
              <a:rPr kumimoji="1" lang="en-US" altLang="zh-CN" sz="4000" b="1" i="1" dirty="0">
                <a:solidFill>
                  <a:srgbClr val="000099"/>
                </a:solidFill>
                <a:latin typeface="Calibri" panose="020F0502020204030204" pitchFamily="34" charset="0"/>
                <a:ea typeface="新細明體"/>
                <a:cs typeface="Calibri" panose="020F0502020204030204" pitchFamily="34" charset="0"/>
              </a:rPr>
              <a:t>Naming Rule</a:t>
            </a:r>
            <a:endParaRPr kumimoji="1" lang="en-GB" altLang="zh-CN" sz="4000" b="1" i="1" dirty="0">
              <a:solidFill>
                <a:srgbClr val="000099"/>
              </a:solidFill>
              <a:latin typeface="Calibri" panose="020F0502020204030204" pitchFamily="34" charset="0"/>
              <a:ea typeface="新細明體"/>
              <a:cs typeface="Calibri" panose="020F0502020204030204" pitchFamily="34" charset="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323528" y="836712"/>
            <a:ext cx="8689974" cy="5478418"/>
            <a:chOff x="1" y="868070"/>
            <a:chExt cx="8689974" cy="5478418"/>
          </a:xfrm>
        </p:grpSpPr>
        <p:sp>
          <p:nvSpPr>
            <p:cNvPr id="6" name="Rectangle 3"/>
            <p:cNvSpPr txBox="1">
              <a:spLocks noChangeArrowheads="1"/>
            </p:cNvSpPr>
            <p:nvPr/>
          </p:nvSpPr>
          <p:spPr bwMode="auto">
            <a:xfrm>
              <a:off x="552450" y="1052736"/>
              <a:ext cx="8137525" cy="936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hangingPunct="0">
                <a:spcBef>
                  <a:spcPct val="20000"/>
                </a:spcBef>
                <a:buClr>
                  <a:srgbClr val="000099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altLang="zh-TW" sz="4800" b="1" u="sng" kern="0" dirty="0" smtClean="0">
                  <a:solidFill>
                    <a:srgbClr val="800000"/>
                  </a:solidFill>
                  <a:ea typeface="+mn-ea"/>
                </a:rPr>
                <a:t>FPM</a:t>
              </a:r>
              <a:r>
                <a:rPr lang="en-US" altLang="zh-TW" sz="4800" b="1" kern="0" dirty="0" smtClean="0">
                  <a:solidFill>
                    <a:srgbClr val="800000"/>
                  </a:solidFill>
                  <a:ea typeface="+mn-ea"/>
                </a:rPr>
                <a:t> </a:t>
              </a:r>
              <a:r>
                <a:rPr lang="en-US" altLang="zh-TW" sz="4800" b="1" kern="0" dirty="0">
                  <a:solidFill>
                    <a:srgbClr val="800000"/>
                  </a:solidFill>
                  <a:ea typeface="+mn-ea"/>
                </a:rPr>
                <a:t>– </a:t>
              </a:r>
              <a:r>
                <a:rPr lang="en-US" altLang="zh-TW" sz="4800" b="1" u="sng" kern="0" dirty="0" smtClean="0">
                  <a:solidFill>
                    <a:srgbClr val="800000"/>
                  </a:solidFill>
                  <a:ea typeface="+mn-ea"/>
                </a:rPr>
                <a:t>7</a:t>
              </a:r>
              <a:r>
                <a:rPr lang="en-US" altLang="zh-TW" sz="4800" b="1" kern="0" dirty="0" smtClean="0">
                  <a:solidFill>
                    <a:srgbClr val="800000"/>
                  </a:solidFill>
                  <a:ea typeface="+mn-ea"/>
                </a:rPr>
                <a:t> </a:t>
              </a:r>
              <a:r>
                <a:rPr lang="en-US" altLang="zh-TW" sz="4800" b="1" u="sng" kern="0" dirty="0" smtClean="0">
                  <a:solidFill>
                    <a:srgbClr val="800000"/>
                  </a:solidFill>
                  <a:ea typeface="+mn-ea"/>
                </a:rPr>
                <a:t>15</a:t>
              </a:r>
              <a:r>
                <a:rPr lang="en-US" altLang="zh-TW" sz="4800" b="1" kern="0" dirty="0" smtClean="0">
                  <a:solidFill>
                    <a:srgbClr val="800000"/>
                  </a:solidFill>
                  <a:ea typeface="+mn-ea"/>
                </a:rPr>
                <a:t> </a:t>
              </a:r>
              <a:r>
                <a:rPr lang="en-US" altLang="zh-TW" sz="4800" b="1" u="sng" kern="0" dirty="0" smtClean="0">
                  <a:solidFill>
                    <a:srgbClr val="800000"/>
                  </a:solidFill>
                  <a:ea typeface="+mn-ea"/>
                </a:rPr>
                <a:t>1</a:t>
              </a:r>
              <a:r>
                <a:rPr lang="en-US" altLang="zh-TW" sz="4800" b="1" kern="0" dirty="0" smtClean="0">
                  <a:solidFill>
                    <a:srgbClr val="800000"/>
                  </a:solidFill>
                  <a:ea typeface="+mn-ea"/>
                </a:rPr>
                <a:t> </a:t>
              </a:r>
              <a:r>
                <a:rPr lang="en-US" altLang="zh-TW" sz="4800" b="1" u="sng" kern="0" dirty="0" smtClean="0">
                  <a:solidFill>
                    <a:srgbClr val="800000"/>
                  </a:solidFill>
                </a:rPr>
                <a:t>W</a:t>
              </a:r>
              <a:r>
                <a:rPr lang="en-US" altLang="zh-TW" sz="4800" b="1" kern="0" dirty="0" smtClean="0">
                  <a:solidFill>
                    <a:srgbClr val="800000"/>
                  </a:solidFill>
                  <a:ea typeface="+mn-ea"/>
                </a:rPr>
                <a:t> </a:t>
              </a:r>
              <a:r>
                <a:rPr lang="en-US" altLang="zh-TW" sz="4800" b="1" kern="0" dirty="0">
                  <a:solidFill>
                    <a:srgbClr val="800000"/>
                  </a:solidFill>
                  <a:ea typeface="+mn-ea"/>
                </a:rPr>
                <a:t>– </a:t>
              </a:r>
              <a:r>
                <a:rPr lang="en-US" altLang="zh-TW" sz="4800" b="1" u="sng" kern="0" dirty="0" smtClean="0">
                  <a:solidFill>
                    <a:srgbClr val="800000"/>
                  </a:solidFill>
                  <a:ea typeface="+mn-ea"/>
                </a:rPr>
                <a:t>P</a:t>
              </a:r>
              <a:r>
                <a:rPr lang="en-US" altLang="zh-TW" sz="4800" b="1" kern="0" dirty="0" smtClean="0">
                  <a:solidFill>
                    <a:srgbClr val="800000"/>
                  </a:solidFill>
                  <a:ea typeface="+mn-ea"/>
                </a:rPr>
                <a:t> </a:t>
              </a:r>
              <a:r>
                <a:rPr lang="en-US" altLang="zh-TW" sz="4800" b="1" u="sng" kern="0" dirty="0">
                  <a:solidFill>
                    <a:srgbClr val="800000"/>
                  </a:solidFill>
                </a:rPr>
                <a:t>3</a:t>
              </a:r>
              <a:r>
                <a:rPr lang="en-US" altLang="zh-TW" sz="4800" b="1" kern="0" dirty="0" smtClean="0">
                  <a:solidFill>
                    <a:srgbClr val="800000"/>
                  </a:solidFill>
                  <a:ea typeface="+mn-ea"/>
                </a:rPr>
                <a:t> </a:t>
              </a:r>
              <a:r>
                <a:rPr lang="en-US" altLang="zh-TW" sz="4800" b="1" u="sng" kern="0" dirty="0">
                  <a:solidFill>
                    <a:srgbClr val="800000"/>
                  </a:solidFill>
                  <a:ea typeface="+mn-ea"/>
                </a:rPr>
                <a:t>A</a:t>
              </a:r>
              <a:r>
                <a:rPr lang="en-US" altLang="zh-TW" sz="4800" b="1" kern="0" dirty="0">
                  <a:solidFill>
                    <a:srgbClr val="800000"/>
                  </a:solidFill>
                  <a:ea typeface="+mn-ea"/>
                </a:rPr>
                <a:t> </a:t>
              </a:r>
              <a:r>
                <a:rPr lang="en-US" altLang="zh-TW" sz="4800" b="1" u="sng" kern="0" dirty="0">
                  <a:solidFill>
                    <a:srgbClr val="800000"/>
                  </a:solidFill>
                  <a:ea typeface="+mn-ea"/>
                </a:rPr>
                <a:t>E</a:t>
              </a:r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1" y="2303791"/>
              <a:ext cx="319667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u="sng" dirty="0" smtClean="0">
                  <a:latin typeface="Calibri" pitchFamily="34" charset="0"/>
                  <a:cs typeface="Calibri" pitchFamily="34" charset="0"/>
                </a:rPr>
                <a:t>Series Definition</a:t>
              </a:r>
            </a:p>
            <a:p>
              <a:r>
                <a:rPr lang="en-US" dirty="0" smtClean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2000/3000/5000/7000/8000 series</a:t>
              </a:r>
            </a:p>
          </p:txBody>
        </p:sp>
        <p:cxnSp>
          <p:nvCxnSpPr>
            <p:cNvPr id="17" name="肘形接點 16"/>
            <p:cNvCxnSpPr>
              <a:endCxn id="7" idx="0"/>
            </p:cNvCxnSpPr>
            <p:nvPr/>
          </p:nvCxnSpPr>
          <p:spPr bwMode="auto">
            <a:xfrm rot="10800000" flipV="1">
              <a:off x="1598341" y="1889137"/>
              <a:ext cx="1199109" cy="414654"/>
            </a:xfrm>
            <a:prstGeom prst="bentConnector2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sp>
          <p:nvSpPr>
            <p:cNvPr id="18" name="文字方塊 17"/>
            <p:cNvSpPr txBox="1"/>
            <p:nvPr/>
          </p:nvSpPr>
          <p:spPr>
            <a:xfrm>
              <a:off x="2135585" y="5022014"/>
              <a:ext cx="141479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u="sng" dirty="0" smtClean="0">
                  <a:latin typeface="Calibri" pitchFamily="34" charset="0"/>
                  <a:cs typeface="Calibri" pitchFamily="34" charset="0"/>
                </a:rPr>
                <a:t>Display </a:t>
              </a:r>
              <a:r>
                <a:rPr lang="en-US" altLang="zh-TW" b="1" u="sng" dirty="0">
                  <a:latin typeface="Calibri" pitchFamily="34" charset="0"/>
                  <a:cs typeface="Calibri" pitchFamily="34" charset="0"/>
                </a:rPr>
                <a:t>Size</a:t>
              </a:r>
            </a:p>
            <a:p>
              <a:r>
                <a:rPr lang="en-US" altLang="zh-TW" dirty="0" smtClean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  <a:sym typeface="Wingdings" pitchFamily="2" charset="2"/>
                </a:rPr>
                <a:t>18=18.5”</a:t>
              </a:r>
            </a:p>
            <a:p>
              <a:r>
                <a:rPr lang="en-US" altLang="zh-TW" dirty="0" smtClean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  <a:sym typeface="Wingdings" pitchFamily="2" charset="2"/>
                </a:rPr>
                <a:t>21=21.5”</a:t>
              </a:r>
              <a:endParaRPr lang="en-US" altLang="zh-TW" dirty="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Wingdings" pitchFamily="2" charset="2"/>
              </a:endParaRPr>
            </a:p>
          </p:txBody>
        </p:sp>
        <p:cxnSp>
          <p:nvCxnSpPr>
            <p:cNvPr id="20" name="肘形接點 19"/>
            <p:cNvCxnSpPr>
              <a:endCxn id="18" idx="0"/>
            </p:cNvCxnSpPr>
            <p:nvPr/>
          </p:nvCxnSpPr>
          <p:spPr bwMode="auto">
            <a:xfrm rot="5400000">
              <a:off x="1608085" y="3079722"/>
              <a:ext cx="3177188" cy="707396"/>
            </a:xfrm>
            <a:prstGeom prst="bentConnector3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sp>
          <p:nvSpPr>
            <p:cNvPr id="23" name="文字方塊 22"/>
            <p:cNvSpPr txBox="1"/>
            <p:nvPr/>
          </p:nvSpPr>
          <p:spPr>
            <a:xfrm>
              <a:off x="3851920" y="4869160"/>
              <a:ext cx="252028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u="sng" dirty="0" smtClean="0">
                  <a:latin typeface="Calibri" pitchFamily="34" charset="0"/>
                  <a:cs typeface="Calibri" pitchFamily="34" charset="0"/>
                </a:rPr>
                <a:t>Market Requirement</a:t>
              </a:r>
              <a:endParaRPr lang="en-US" altLang="zh-TW" b="1" u="sng" dirty="0">
                <a:latin typeface="Calibri" pitchFamily="34" charset="0"/>
                <a:cs typeface="Calibri" pitchFamily="34" charset="0"/>
              </a:endParaRPr>
            </a:p>
            <a:p>
              <a:r>
                <a:rPr lang="en-US" altLang="zh-TW" dirty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  <a:sym typeface="Wingdings" pitchFamily="2" charset="2"/>
                </a:rPr>
                <a:t>G=General</a:t>
              </a:r>
            </a:p>
            <a:p>
              <a:r>
                <a:rPr lang="en-US" altLang="zh-TW" dirty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  <a:sym typeface="Wingdings" pitchFamily="2" charset="2"/>
                </a:rPr>
                <a:t>W=Wide Screen</a:t>
              </a:r>
            </a:p>
            <a:p>
              <a:r>
                <a:rPr lang="en-US" altLang="zh-TW" dirty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  <a:sym typeface="Wingdings" pitchFamily="2" charset="2"/>
                </a:rPr>
                <a:t>S=Stainless</a:t>
              </a:r>
            </a:p>
            <a:p>
              <a:r>
                <a:rPr lang="en-US" altLang="zh-TW" dirty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  <a:sym typeface="Wingdings" pitchFamily="2" charset="2"/>
                </a:rPr>
                <a:t>SR=sunlight readable</a:t>
              </a:r>
            </a:p>
          </p:txBody>
        </p:sp>
        <p:sp>
          <p:nvSpPr>
            <p:cNvPr id="31" name="文字方塊 30"/>
            <p:cNvSpPr txBox="1"/>
            <p:nvPr/>
          </p:nvSpPr>
          <p:spPr>
            <a:xfrm>
              <a:off x="3275856" y="3685963"/>
              <a:ext cx="14464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u="sng" dirty="0" smtClean="0">
                  <a:latin typeface="Calibri" pitchFamily="34" charset="0"/>
                  <a:cs typeface="Calibri" pitchFamily="34" charset="0"/>
                </a:rPr>
                <a:t>Video Port</a:t>
              </a:r>
              <a:endParaRPr lang="en-US" altLang="zh-TW" b="1" u="sng" dirty="0">
                <a:latin typeface="Calibri" pitchFamily="34" charset="0"/>
                <a:cs typeface="Calibri" pitchFamily="34" charset="0"/>
              </a:endParaRPr>
            </a:p>
            <a:p>
              <a:r>
                <a:rPr lang="en-US" altLang="zh-TW" dirty="0" smtClean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  <a:sym typeface="Wingdings" pitchFamily="2" charset="2"/>
                </a:rPr>
                <a:t>VGA=0</a:t>
              </a:r>
            </a:p>
            <a:p>
              <a:r>
                <a:rPr lang="en-US" altLang="zh-TW" dirty="0" smtClean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  <a:sym typeface="Wingdings" pitchFamily="2" charset="2"/>
                </a:rPr>
                <a:t>VGA/DVI=1</a:t>
              </a:r>
            </a:p>
            <a:p>
              <a:r>
                <a:rPr lang="en-US" altLang="zh-TW" dirty="0" smtClean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  <a:sym typeface="Wingdings" pitchFamily="2" charset="2"/>
                </a:rPr>
                <a:t>DP=2</a:t>
              </a:r>
              <a:endParaRPr lang="en-US" altLang="zh-TW" dirty="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Wingdings" pitchFamily="2" charset="2"/>
              </a:endParaRPr>
            </a:p>
          </p:txBody>
        </p:sp>
        <p:cxnSp>
          <p:nvCxnSpPr>
            <p:cNvPr id="35" name="肘形接點 34"/>
            <p:cNvCxnSpPr>
              <a:endCxn id="31" idx="0"/>
            </p:cNvCxnSpPr>
            <p:nvPr/>
          </p:nvCxnSpPr>
          <p:spPr bwMode="auto">
            <a:xfrm rot="5400000">
              <a:off x="3148952" y="2694960"/>
              <a:ext cx="1841139" cy="140867"/>
            </a:xfrm>
            <a:prstGeom prst="bentConnector3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7" name="肘形接點 36"/>
            <p:cNvCxnSpPr>
              <a:endCxn id="23" idx="0"/>
            </p:cNvCxnSpPr>
            <p:nvPr/>
          </p:nvCxnSpPr>
          <p:spPr bwMode="auto">
            <a:xfrm rot="16200000" flipH="1">
              <a:off x="3405022" y="3162122"/>
              <a:ext cx="3024334" cy="389742"/>
            </a:xfrm>
            <a:prstGeom prst="bentConnector3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sp>
          <p:nvSpPr>
            <p:cNvPr id="38" name="文字方塊 37"/>
            <p:cNvSpPr txBox="1"/>
            <p:nvPr/>
          </p:nvSpPr>
          <p:spPr>
            <a:xfrm>
              <a:off x="5148064" y="2190650"/>
              <a:ext cx="144646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R=touch</a:t>
              </a:r>
            </a:p>
            <a:p>
              <a:r>
                <a:rPr lang="en-US" altLang="zh-TW" dirty="0" smtClean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  <a:sym typeface="Wingdings" pitchFamily="2" charset="2"/>
                </a:rPr>
                <a:t>X=non-touch</a:t>
              </a:r>
            </a:p>
            <a:p>
              <a:r>
                <a:rPr lang="en-US" altLang="zh-TW" dirty="0" smtClean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  <a:sym typeface="Wingdings" pitchFamily="2" charset="2"/>
                </a:rPr>
                <a:t>P=PCT-touch</a:t>
              </a:r>
              <a:endParaRPr lang="en-US" altLang="zh-TW" dirty="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Wingdings" pitchFamily="2" charset="2"/>
              </a:endParaRPr>
            </a:p>
          </p:txBody>
        </p:sp>
        <p:cxnSp>
          <p:nvCxnSpPr>
            <p:cNvPr id="42" name="直線單箭頭接點 41"/>
            <p:cNvCxnSpPr/>
            <p:nvPr/>
          </p:nvCxnSpPr>
          <p:spPr bwMode="auto">
            <a:xfrm>
              <a:off x="5871295" y="1844823"/>
              <a:ext cx="0" cy="45896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sp>
          <p:nvSpPr>
            <p:cNvPr id="43" name="文字方塊 42"/>
            <p:cNvSpPr txBox="1"/>
            <p:nvPr/>
          </p:nvSpPr>
          <p:spPr>
            <a:xfrm>
              <a:off x="5876066" y="3098872"/>
              <a:ext cx="144646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u="sng" dirty="0">
                  <a:latin typeface="Calibri" pitchFamily="34" charset="0"/>
                  <a:cs typeface="Calibri" pitchFamily="34" charset="0"/>
                </a:rPr>
                <a:t>Interface</a:t>
              </a:r>
            </a:p>
            <a:p>
              <a:r>
                <a:rPr lang="en-US" altLang="zh-TW" dirty="0" smtClean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  <a:sym typeface="Wingdings" pitchFamily="2" charset="2"/>
                </a:rPr>
                <a:t>3=Combo</a:t>
              </a:r>
            </a:p>
            <a:p>
              <a:r>
                <a:rPr lang="en-US" altLang="zh-TW" dirty="0" smtClean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  <a:sym typeface="Wingdings" pitchFamily="2" charset="2"/>
                </a:rPr>
                <a:t>2=USB</a:t>
              </a:r>
            </a:p>
            <a:p>
              <a:r>
                <a:rPr lang="en-US" altLang="zh-TW" dirty="0" smtClean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  <a:sym typeface="Wingdings" pitchFamily="2" charset="2"/>
                </a:rPr>
                <a:t>1=RS232</a:t>
              </a:r>
            </a:p>
            <a:p>
              <a:r>
                <a:rPr lang="en-US" altLang="zh-TW" dirty="0" smtClean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  <a:sym typeface="Wingdings" pitchFamily="2" charset="2"/>
                </a:rPr>
                <a:t>0=Non</a:t>
              </a:r>
              <a:endParaRPr lang="en-US" altLang="zh-TW" dirty="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Wingdings" pitchFamily="2" charset="2"/>
              </a:endParaRPr>
            </a:p>
          </p:txBody>
        </p:sp>
        <p:cxnSp>
          <p:nvCxnSpPr>
            <p:cNvPr id="45" name="肘形接點 44"/>
            <p:cNvCxnSpPr>
              <a:endCxn id="43" idx="0"/>
            </p:cNvCxnSpPr>
            <p:nvPr/>
          </p:nvCxnSpPr>
          <p:spPr bwMode="auto">
            <a:xfrm rot="16200000" flipH="1">
              <a:off x="5858724" y="2358298"/>
              <a:ext cx="1254049" cy="227097"/>
            </a:xfrm>
            <a:prstGeom prst="bentConnector3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sp>
          <p:nvSpPr>
            <p:cNvPr id="46" name="文字方塊 45"/>
            <p:cNvSpPr txBox="1"/>
            <p:nvPr/>
          </p:nvSpPr>
          <p:spPr>
            <a:xfrm>
              <a:off x="6483549" y="868070"/>
              <a:ext cx="14464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Version</a:t>
              </a:r>
              <a:endParaRPr lang="en-US" altLang="zh-TW" dirty="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Wingdings" pitchFamily="2" charset="2"/>
              </a:endParaRPr>
            </a:p>
          </p:txBody>
        </p:sp>
        <p:sp>
          <p:nvSpPr>
            <p:cNvPr id="47" name="文字方塊 46"/>
            <p:cNvSpPr txBox="1"/>
            <p:nvPr/>
          </p:nvSpPr>
          <p:spPr>
            <a:xfrm>
              <a:off x="7236296" y="1763524"/>
              <a:ext cx="14464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err="1" smtClean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RoHS</a:t>
              </a:r>
              <a:endParaRPr lang="en-US" altLang="zh-TW" dirty="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Wingdings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43852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95288" y="115888"/>
            <a:ext cx="8277225" cy="692150"/>
          </a:xfrm>
        </p:spPr>
        <p:txBody>
          <a:bodyPr vert="horz" lIns="0" rIns="0" bIns="0" anchor="b">
            <a:noAutofit/>
          </a:bodyPr>
          <a:lstStyle/>
          <a:p>
            <a:pPr algn="l" fontAlgn="ctr">
              <a:lnSpc>
                <a:spcPct val="85000"/>
              </a:lnSpc>
            </a:pPr>
            <a:r>
              <a:rPr kumimoji="1" lang="en-US" altLang="zh-CN" sz="4000" b="1" i="1" dirty="0" smtClean="0">
                <a:solidFill>
                  <a:srgbClr val="000099"/>
                </a:solidFill>
                <a:latin typeface="Calibri" panose="020F0502020204030204" pitchFamily="34" charset="0"/>
                <a:ea typeface="新細明體"/>
                <a:cs typeface="Calibri" panose="020F0502020204030204" pitchFamily="34" charset="0"/>
              </a:rPr>
              <a:t>Accessories for FPM-7000 series</a:t>
            </a:r>
            <a:endParaRPr kumimoji="1" lang="zh-TW" altLang="en-US" sz="4000" b="1" i="1" dirty="0">
              <a:solidFill>
                <a:srgbClr val="000099"/>
              </a:solidFill>
              <a:latin typeface="Calibri" panose="020F0502020204030204" pitchFamily="34" charset="0"/>
              <a:ea typeface="新細明體"/>
              <a:cs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80728"/>
            <a:ext cx="9144000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632087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2013WPC主圖繁體字091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12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字方塊 16"/>
          <p:cNvSpPr txBox="1"/>
          <p:nvPr/>
        </p:nvSpPr>
        <p:spPr>
          <a:xfrm>
            <a:off x="106527" y="3861048"/>
            <a:ext cx="577041" cy="1818377"/>
          </a:xfrm>
          <a:prstGeom prst="rect">
            <a:avLst/>
          </a:prstGeom>
          <a:solidFill>
            <a:srgbClr val="0000CC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lIns="0" tIns="0" rIns="0" bIns="0" anchor="ctr"/>
          <a:lstStyle>
            <a:defPPr>
              <a:defRPr lang="zh-TW"/>
            </a:defPPr>
            <a:lvl1pPr marL="0" algn="ctr" defTabSz="915988" eaLnBrk="0" latinLnBrk="0" hangingPunct="0">
              <a:defRPr sz="1200" b="1">
                <a:solidFill>
                  <a:srgbClr val="FFFFFF"/>
                </a:solidFill>
                <a:latin typeface="Tahoma" pitchFamily="34" charset="0"/>
                <a:cs typeface="Tahoma" pitchFamily="34" charset="0"/>
              </a:defRPr>
            </a:lvl1pPr>
            <a:lvl2pPr defTabSz="914400" eaLnBrk="1" latinLnBrk="0" hangingPunct="1">
              <a:defRPr sz="1800"/>
            </a:lvl2pPr>
            <a:lvl3pPr defTabSz="914400" eaLnBrk="1" latinLnBrk="0" hangingPunct="1">
              <a:defRPr sz="1800"/>
            </a:lvl3pPr>
            <a:lvl4pPr defTabSz="914400" eaLnBrk="1" latinLnBrk="0" hangingPunct="1">
              <a:defRPr sz="1800"/>
            </a:lvl4pPr>
            <a:lvl5pPr defTabSz="914400" eaLnBrk="1" latinLnBrk="0" hangingPunct="1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kumimoji="1" lang="en-US" altLang="zh-TW" sz="1100" dirty="0"/>
              <a:t> FPM  2000/5000</a:t>
            </a:r>
          </a:p>
          <a:p>
            <a:r>
              <a:rPr kumimoji="1" lang="en-US" altLang="zh-TW" sz="1100" dirty="0" smtClean="0"/>
              <a:t>Entry-Level</a:t>
            </a:r>
            <a:endParaRPr kumimoji="1" lang="zh-TW" altLang="en-US" sz="1100" dirty="0"/>
          </a:p>
        </p:txBody>
      </p:sp>
      <p:grpSp>
        <p:nvGrpSpPr>
          <p:cNvPr id="2" name="群組 45"/>
          <p:cNvGrpSpPr>
            <a:grpSpLocks/>
          </p:cNvGrpSpPr>
          <p:nvPr/>
        </p:nvGrpSpPr>
        <p:grpSpPr bwMode="auto">
          <a:xfrm>
            <a:off x="5951074" y="75980"/>
            <a:ext cx="3373454" cy="184668"/>
            <a:chOff x="5500492" y="642918"/>
            <a:chExt cx="2661329" cy="186191"/>
          </a:xfrm>
        </p:grpSpPr>
        <p:sp>
          <p:nvSpPr>
            <p:cNvPr id="149" name="圓角矩形 148"/>
            <p:cNvSpPr/>
            <p:nvPr/>
          </p:nvSpPr>
          <p:spPr bwMode="auto">
            <a:xfrm>
              <a:off x="6357123" y="642918"/>
              <a:ext cx="144025" cy="142452"/>
            </a:xfrm>
            <a:prstGeom prst="roundRect">
              <a:avLst/>
            </a:prstGeom>
            <a:solidFill>
              <a:srgbClr val="0099FF"/>
            </a:solidFill>
            <a:ln w="25400" cap="flat" cmpd="sng" algn="ctr">
              <a:solidFill>
                <a:srgbClr val="0099FF"/>
              </a:solidFill>
              <a:prstDash val="solid"/>
              <a:headEnd type="none" w="med" len="med"/>
              <a:tailEnd type="triangle" w="lg" len="lg"/>
            </a:ln>
            <a:effectLst/>
          </p:spPr>
          <p:txBody>
            <a:bodyPr/>
            <a:lstStyle/>
            <a:p>
              <a:pPr>
                <a:buFontTx/>
                <a:buChar char="•"/>
                <a:defRPr/>
              </a:pPr>
              <a:endParaRPr kumimoji="1" lang="zh-TW" altLang="en-US" sz="1200" b="1" kern="0" dirty="0">
                <a:solidFill>
                  <a:srgbClr val="000000"/>
                </a:solidFill>
                <a:latin typeface="Calibri"/>
                <a:ea typeface="新細明體"/>
              </a:endParaRPr>
            </a:p>
          </p:txBody>
        </p:sp>
        <p:sp>
          <p:nvSpPr>
            <p:cNvPr id="150" name="文字方塊 47"/>
            <p:cNvSpPr txBox="1">
              <a:spLocks noChangeArrowheads="1"/>
            </p:cNvSpPr>
            <p:nvPr/>
          </p:nvSpPr>
          <p:spPr bwMode="auto">
            <a:xfrm>
              <a:off x="6572063" y="642919"/>
              <a:ext cx="642943" cy="186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kumimoji="1" lang="en-US" altLang="zh-TW" sz="1200" b="1" kern="0" dirty="0">
                  <a:solidFill>
                    <a:srgbClr val="000000"/>
                  </a:solidFill>
                  <a:latin typeface="Calibri"/>
                  <a:ea typeface="新細明體"/>
                </a:rPr>
                <a:t>Developing</a:t>
              </a:r>
              <a:endParaRPr kumimoji="1" lang="zh-TW" altLang="en-US" sz="1200" b="1" kern="0" dirty="0">
                <a:solidFill>
                  <a:srgbClr val="000000"/>
                </a:solidFill>
                <a:latin typeface="Calibri"/>
                <a:ea typeface="新細明體"/>
              </a:endParaRPr>
            </a:p>
          </p:txBody>
        </p:sp>
        <p:sp>
          <p:nvSpPr>
            <p:cNvPr id="154" name="圓角矩形 50"/>
            <p:cNvSpPr>
              <a:spLocks noChangeArrowheads="1"/>
            </p:cNvSpPr>
            <p:nvPr/>
          </p:nvSpPr>
          <p:spPr bwMode="auto">
            <a:xfrm>
              <a:off x="5500492" y="642918"/>
              <a:ext cx="142772" cy="142452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25400" cap="flat" cmpd="sng" algn="ctr">
              <a:solidFill>
                <a:srgbClr val="9BBB59"/>
              </a:solidFill>
              <a:prstDash val="solid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1" lang="zh-TW" altLang="en-US" sz="1200" b="1" kern="0">
                <a:solidFill>
                  <a:srgbClr val="FFFFFF"/>
                </a:solidFill>
                <a:latin typeface="Calibri"/>
                <a:ea typeface="新細明體"/>
              </a:endParaRPr>
            </a:p>
          </p:txBody>
        </p:sp>
        <p:sp>
          <p:nvSpPr>
            <p:cNvPr id="155" name="文字方塊 51"/>
            <p:cNvSpPr txBox="1">
              <a:spLocks noChangeArrowheads="1"/>
            </p:cNvSpPr>
            <p:nvPr/>
          </p:nvSpPr>
          <p:spPr bwMode="auto">
            <a:xfrm>
              <a:off x="5714807" y="642920"/>
              <a:ext cx="571504" cy="186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kumimoji="1" lang="en-US" altLang="zh-TW" sz="1200" b="1" kern="0" dirty="0">
                  <a:solidFill>
                    <a:srgbClr val="000000"/>
                  </a:solidFill>
                  <a:latin typeface="Calibri"/>
                  <a:ea typeface="新細明體"/>
                </a:rPr>
                <a:t>Available</a:t>
              </a:r>
              <a:endParaRPr kumimoji="1" lang="zh-TW" altLang="en-US" sz="1200" b="1" kern="0" dirty="0">
                <a:solidFill>
                  <a:srgbClr val="000000"/>
                </a:solidFill>
                <a:latin typeface="Calibri"/>
                <a:ea typeface="新細明體"/>
              </a:endParaRPr>
            </a:p>
          </p:txBody>
        </p:sp>
        <p:sp>
          <p:nvSpPr>
            <p:cNvPr id="156" name="圓角矩形 155"/>
            <p:cNvSpPr/>
            <p:nvPr/>
          </p:nvSpPr>
          <p:spPr bwMode="auto">
            <a:xfrm>
              <a:off x="7303935" y="642918"/>
              <a:ext cx="144025" cy="14245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25400" cap="flat" cmpd="sng" algn="ctr">
              <a:solidFill>
                <a:schemeClr val="accent6">
                  <a:lumMod val="75000"/>
                </a:schemeClr>
              </a:solidFill>
              <a:prstDash val="solid"/>
              <a:headEnd type="none" w="med" len="med"/>
              <a:tailEnd type="triangle" w="lg" len="lg"/>
            </a:ln>
            <a:effectLst/>
          </p:spPr>
          <p:txBody>
            <a:bodyPr/>
            <a:lstStyle/>
            <a:p>
              <a:pPr>
                <a:buFontTx/>
                <a:buChar char="•"/>
                <a:defRPr/>
              </a:pPr>
              <a:endParaRPr kumimoji="1" lang="zh-TW" altLang="en-US" sz="1200" b="1" kern="0">
                <a:solidFill>
                  <a:srgbClr val="000000"/>
                </a:solidFill>
                <a:latin typeface="Calibri"/>
                <a:ea typeface="新細明體"/>
              </a:endParaRPr>
            </a:p>
          </p:txBody>
        </p:sp>
        <p:sp>
          <p:nvSpPr>
            <p:cNvPr id="157" name="文字方塊 47"/>
            <p:cNvSpPr txBox="1">
              <a:spLocks noChangeArrowheads="1"/>
            </p:cNvSpPr>
            <p:nvPr/>
          </p:nvSpPr>
          <p:spPr bwMode="auto">
            <a:xfrm>
              <a:off x="7518878" y="642919"/>
              <a:ext cx="642943" cy="186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kumimoji="1" lang="en-US" altLang="zh-TW" sz="1200" b="1" kern="0" dirty="0">
                  <a:solidFill>
                    <a:srgbClr val="000000"/>
                  </a:solidFill>
                  <a:latin typeface="Calibri"/>
                  <a:ea typeface="新細明體"/>
                </a:rPr>
                <a:t>Planning</a:t>
              </a:r>
            </a:p>
          </p:txBody>
        </p:sp>
      </p:grpSp>
      <p:cxnSp>
        <p:nvCxnSpPr>
          <p:cNvPr id="162" name="直線單箭頭接點 11"/>
          <p:cNvCxnSpPr>
            <a:cxnSpLocks noChangeShapeType="1"/>
          </p:cNvCxnSpPr>
          <p:nvPr/>
        </p:nvCxnSpPr>
        <p:spPr bwMode="auto">
          <a:xfrm flipV="1">
            <a:off x="755576" y="620689"/>
            <a:ext cx="0" cy="5256583"/>
          </a:xfrm>
          <a:prstGeom prst="straightConnector1">
            <a:avLst/>
          </a:prstGeom>
          <a:noFill/>
          <a:ln w="38100" algn="ctr">
            <a:solidFill>
              <a:schemeClr val="tx1">
                <a:lumMod val="50000"/>
                <a:lumOff val="50000"/>
              </a:schemeClr>
            </a:solidFill>
            <a:round/>
            <a:headEnd type="none" w="med" len="med"/>
            <a:tailEnd type="none" w="med" len="med"/>
          </a:ln>
        </p:spPr>
      </p:cxnSp>
      <p:grpSp>
        <p:nvGrpSpPr>
          <p:cNvPr id="3" name="群組 114"/>
          <p:cNvGrpSpPr>
            <a:grpSpLocks/>
          </p:cNvGrpSpPr>
          <p:nvPr/>
        </p:nvGrpSpPr>
        <p:grpSpPr bwMode="auto">
          <a:xfrm>
            <a:off x="971600" y="3900679"/>
            <a:ext cx="1944215" cy="941099"/>
            <a:chOff x="4112951" y="2603564"/>
            <a:chExt cx="2598078" cy="972976"/>
          </a:xfrm>
        </p:grpSpPr>
        <p:sp>
          <p:nvSpPr>
            <p:cNvPr id="55" name="AutoShape 4"/>
            <p:cNvSpPr>
              <a:spLocks noChangeArrowheads="1"/>
            </p:cNvSpPr>
            <p:nvPr/>
          </p:nvSpPr>
          <p:spPr bwMode="auto">
            <a:xfrm>
              <a:off x="4183274" y="2922249"/>
              <a:ext cx="2426322" cy="594835"/>
            </a:xfrm>
            <a:prstGeom prst="roundRect">
              <a:avLst>
                <a:gd name="adj" fmla="val 4690"/>
              </a:avLst>
            </a:prstGeom>
            <a:noFill/>
            <a:ln w="25400">
              <a:solidFill>
                <a:schemeClr val="accent3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eaLnBrk="1" hangingPunct="1"/>
              <a:endParaRPr lang="zh-TW" altLang="en-US" b="1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sp>
          <p:nvSpPr>
            <p:cNvPr id="56" name="AutoShape 5"/>
            <p:cNvSpPr>
              <a:spLocks noChangeArrowheads="1"/>
            </p:cNvSpPr>
            <p:nvPr/>
          </p:nvSpPr>
          <p:spPr bwMode="gray">
            <a:xfrm>
              <a:off x="4166729" y="2603564"/>
              <a:ext cx="2461703" cy="367551"/>
            </a:xfrm>
            <a:prstGeom prst="roundRect">
              <a:avLst>
                <a:gd name="adj" fmla="val 2722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eaLnBrk="1" hangingPunct="1"/>
              <a:endParaRPr lang="zh-TW" altLang="en-US" b="1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sp>
          <p:nvSpPr>
            <p:cNvPr id="58" name="矩形 119"/>
            <p:cNvSpPr>
              <a:spLocks noChangeArrowheads="1"/>
            </p:cNvSpPr>
            <p:nvPr/>
          </p:nvSpPr>
          <p:spPr bwMode="auto">
            <a:xfrm>
              <a:off x="4112951" y="2971957"/>
              <a:ext cx="2598078" cy="604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eaLnBrk="1" hangingPunct="1">
                <a:buFontTx/>
                <a:buChar char="•"/>
              </a:pPr>
              <a:r>
                <a:rPr lang="en-US" altLang="zh-TW" sz="800" b="1" dirty="0">
                  <a:solidFill>
                    <a:srgbClr val="000000"/>
                  </a:solidFill>
                  <a:latin typeface="Calibri" pitchFamily="34" charset="0"/>
                  <a:ea typeface="Arial Unicode MS" pitchFamily="34" charset="-120"/>
                  <a:cs typeface="Arial Unicode MS" pitchFamily="34" charset="-120"/>
                </a:rPr>
                <a:t>Model  15”, 17”, 19” </a:t>
              </a:r>
            </a:p>
            <a:p>
              <a:pPr eaLnBrk="1" hangingPunct="1">
                <a:buFontTx/>
                <a:buChar char="•"/>
              </a:pPr>
              <a:r>
                <a:rPr lang="en-US" altLang="zh-TW" sz="800" b="1" dirty="0">
                  <a:solidFill>
                    <a:srgbClr val="000000"/>
                  </a:solidFill>
                  <a:latin typeface="Calibri" pitchFamily="34" charset="0"/>
                  <a:ea typeface="Arial Unicode MS" pitchFamily="34" charset="-120"/>
                  <a:cs typeface="Arial Unicode MS" pitchFamily="34" charset="-120"/>
                </a:rPr>
                <a:t>Operating Temp: 0~50 Degree </a:t>
              </a:r>
            </a:p>
            <a:p>
              <a:pPr eaLnBrk="1" hangingPunct="1">
                <a:buFontTx/>
                <a:buChar char="•"/>
              </a:pPr>
              <a:r>
                <a:rPr kumimoji="0" lang="en-US" altLang="zh-TW" sz="800" b="1" dirty="0">
                  <a:solidFill>
                    <a:srgbClr val="000000"/>
                  </a:solidFill>
                  <a:latin typeface="Calibri" pitchFamily="34" charset="0"/>
                </a:rPr>
                <a:t>Dual Power, Video (VGA/DVI), T/S </a:t>
              </a:r>
              <a:r>
                <a:rPr kumimoji="0" lang="en-US" altLang="zh-TW" sz="800" b="1" dirty="0" smtClean="0">
                  <a:solidFill>
                    <a:srgbClr val="000000"/>
                  </a:solidFill>
                  <a:latin typeface="Calibri" pitchFamily="34" charset="0"/>
                </a:rPr>
                <a:t>input</a:t>
              </a:r>
              <a:endParaRPr lang="en-US" altLang="zh-TW" sz="800" b="1" dirty="0">
                <a:solidFill>
                  <a:srgbClr val="000000"/>
                </a:solidFill>
                <a:latin typeface="Calibri" pitchFamily="34" charset="0"/>
                <a:ea typeface="Arial Unicode MS" pitchFamily="34" charset="-120"/>
                <a:cs typeface="Arial Unicode MS" pitchFamily="34" charset="-120"/>
              </a:endParaRPr>
            </a:p>
          </p:txBody>
        </p:sp>
      </p:grpSp>
      <p:grpSp>
        <p:nvGrpSpPr>
          <p:cNvPr id="4" name="群組 1"/>
          <p:cNvGrpSpPr>
            <a:grpSpLocks/>
          </p:cNvGrpSpPr>
          <p:nvPr/>
        </p:nvGrpSpPr>
        <p:grpSpPr bwMode="auto">
          <a:xfrm>
            <a:off x="3045576" y="3692034"/>
            <a:ext cx="1097876" cy="936104"/>
            <a:chOff x="3459994" y="2082843"/>
            <a:chExt cx="1380823" cy="1186141"/>
          </a:xfrm>
        </p:grpSpPr>
        <p:pic>
          <p:nvPicPr>
            <p:cNvPr id="52" name="圖片 19" descr="FPM-5191G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291" y="2082843"/>
              <a:ext cx="1152526" cy="1154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圖片 19" descr="FPM-5191G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9994" y="2259334"/>
              <a:ext cx="1008063" cy="1009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" name="矩形 161"/>
          <p:cNvSpPr>
            <a:spLocks noChangeArrowheads="1"/>
          </p:cNvSpPr>
          <p:nvPr/>
        </p:nvSpPr>
        <p:spPr bwMode="auto">
          <a:xfrm>
            <a:off x="2888780" y="4516060"/>
            <a:ext cx="15392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000" b="1" i="1" dirty="0">
                <a:solidFill>
                  <a:srgbClr val="9933FF"/>
                </a:solidFill>
                <a:latin typeface="Calibri" pitchFamily="34" charset="0"/>
              </a:rPr>
              <a:t> Industrial Grade Monitor</a:t>
            </a:r>
          </a:p>
          <a:p>
            <a:pPr eaLnBrk="1" hangingPunct="1"/>
            <a:r>
              <a:rPr lang="en-US" altLang="zh-TW" sz="1000" b="1" i="1" dirty="0">
                <a:solidFill>
                  <a:srgbClr val="9933FF"/>
                </a:solidFill>
                <a:latin typeface="Calibri" pitchFamily="34" charset="0"/>
              </a:rPr>
              <a:t>&amp; DP port selection</a:t>
            </a: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984" y="3934859"/>
            <a:ext cx="340795" cy="243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" name="Text Box 13"/>
          <p:cNvSpPr txBox="1">
            <a:spLocks noChangeArrowheads="1"/>
          </p:cNvSpPr>
          <p:nvPr/>
        </p:nvSpPr>
        <p:spPr bwMode="gray">
          <a:xfrm>
            <a:off x="971600" y="3891826"/>
            <a:ext cx="1985411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 anchorCtr="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r>
              <a:rPr lang="en-US" altLang="zh-TW" sz="900" b="1" i="1" dirty="0" smtClean="0">
                <a:solidFill>
                  <a:srgbClr val="FFFFFF"/>
                </a:solidFill>
                <a:latin typeface="Calibri" pitchFamily="34" charset="0"/>
              </a:rPr>
              <a:t>FPM-5151G/5171G/FPM-5191G </a:t>
            </a:r>
          </a:p>
          <a:p>
            <a:pPr eaLnBrk="1" hangingPunct="1">
              <a:defRPr/>
            </a:pPr>
            <a:r>
              <a:rPr lang="en-US" altLang="zh-TW" sz="900" b="1" i="1" dirty="0" smtClean="0">
                <a:solidFill>
                  <a:srgbClr val="FFFFFF"/>
                </a:solidFill>
                <a:latin typeface="Calibri" pitchFamily="34" charset="0"/>
              </a:rPr>
              <a:t>FPM-5152G/5171G/FPM-5192G</a:t>
            </a:r>
          </a:p>
        </p:txBody>
      </p:sp>
      <p:sp>
        <p:nvSpPr>
          <p:cNvPr id="28" name="矩形 119"/>
          <p:cNvSpPr>
            <a:spLocks noChangeArrowheads="1"/>
          </p:cNvSpPr>
          <p:nvPr/>
        </p:nvSpPr>
        <p:spPr bwMode="auto">
          <a:xfrm>
            <a:off x="1043608" y="5229200"/>
            <a:ext cx="18002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zh-TW" sz="900" b="1" dirty="0" smtClean="0">
                <a:solidFill>
                  <a:srgbClr val="000000"/>
                </a:solidFill>
                <a:latin typeface="Calibri" pitchFamily="34" charset="0"/>
                <a:ea typeface="Arial Unicode MS" pitchFamily="34" charset="-120"/>
                <a:cs typeface="Arial Unicode MS" pitchFamily="34" charset="-120"/>
              </a:rPr>
              <a:t> Model </a:t>
            </a:r>
            <a:r>
              <a:rPr lang="en-US" altLang="zh-TW" sz="900" b="1" dirty="0">
                <a:solidFill>
                  <a:srgbClr val="000000"/>
                </a:solidFill>
                <a:latin typeface="Calibri" pitchFamily="34" charset="0"/>
                <a:ea typeface="Arial Unicode MS" pitchFamily="34" charset="-120"/>
                <a:cs typeface="Arial Unicode MS" pitchFamily="34" charset="-120"/>
              </a:rPr>
              <a:t>12”, 15”, 17”</a:t>
            </a:r>
          </a:p>
          <a:p>
            <a:pPr eaLnBrk="1" hangingPunct="1">
              <a:buFontTx/>
              <a:buChar char="•"/>
            </a:pPr>
            <a:r>
              <a:rPr lang="en-US" altLang="zh-TW" sz="900" b="1" dirty="0" smtClean="0">
                <a:solidFill>
                  <a:srgbClr val="000000"/>
                </a:solidFill>
                <a:latin typeface="Calibri" pitchFamily="34" charset="0"/>
                <a:ea typeface="Arial Unicode MS" pitchFamily="34" charset="-120"/>
                <a:cs typeface="Arial Unicode MS" pitchFamily="34" charset="-120"/>
              </a:rPr>
              <a:t> Operating </a:t>
            </a:r>
            <a:r>
              <a:rPr lang="en-US" altLang="zh-TW" sz="900" b="1" dirty="0">
                <a:solidFill>
                  <a:srgbClr val="000000"/>
                </a:solidFill>
                <a:latin typeface="Calibri" pitchFamily="34" charset="0"/>
                <a:ea typeface="Arial Unicode MS" pitchFamily="34" charset="-120"/>
                <a:cs typeface="Arial Unicode MS" pitchFamily="34" charset="-120"/>
              </a:rPr>
              <a:t>Temp: 0~50 Degree </a:t>
            </a:r>
          </a:p>
          <a:p>
            <a:pPr eaLnBrk="1" hangingPunct="1">
              <a:buFontTx/>
              <a:buChar char="•"/>
            </a:pPr>
            <a:r>
              <a:rPr kumimoji="0" lang="en-US" altLang="zh-TW" sz="900" b="1" dirty="0" smtClean="0">
                <a:solidFill>
                  <a:srgbClr val="000000"/>
                </a:solidFill>
                <a:latin typeface="Calibri" pitchFamily="34" charset="0"/>
              </a:rPr>
              <a:t> 12 </a:t>
            </a:r>
            <a:r>
              <a:rPr kumimoji="0" lang="en-US" altLang="zh-TW" sz="900" b="1" dirty="0">
                <a:solidFill>
                  <a:srgbClr val="000000"/>
                </a:solidFill>
                <a:latin typeface="Calibri" pitchFamily="34" charset="0"/>
              </a:rPr>
              <a:t>VDC, VGA , Dual T/S input</a:t>
            </a:r>
          </a:p>
        </p:txBody>
      </p:sp>
      <p:grpSp>
        <p:nvGrpSpPr>
          <p:cNvPr id="5" name="群組 7"/>
          <p:cNvGrpSpPr>
            <a:grpSpLocks/>
          </p:cNvGrpSpPr>
          <p:nvPr/>
        </p:nvGrpSpPr>
        <p:grpSpPr bwMode="auto">
          <a:xfrm>
            <a:off x="3069557" y="4844162"/>
            <a:ext cx="998388" cy="863746"/>
            <a:chOff x="6478207" y="4560845"/>
            <a:chExt cx="998537" cy="863600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3143" y="4560845"/>
              <a:ext cx="863601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8207" y="4698959"/>
              <a:ext cx="720725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矩形 163"/>
          <p:cNvSpPr>
            <a:spLocks noChangeArrowheads="1"/>
          </p:cNvSpPr>
          <p:nvPr/>
        </p:nvSpPr>
        <p:spPr bwMode="auto">
          <a:xfrm>
            <a:off x="2917762" y="5563891"/>
            <a:ext cx="143821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050" b="1" i="1" dirty="0">
                <a:solidFill>
                  <a:srgbClr val="9933FF"/>
                </a:solidFill>
                <a:latin typeface="Calibri" pitchFamily="34" charset="0"/>
              </a:rPr>
              <a:t>Entry level Best Choice</a:t>
            </a:r>
          </a:p>
        </p:txBody>
      </p:sp>
      <p:grpSp>
        <p:nvGrpSpPr>
          <p:cNvPr id="6" name="群組 6"/>
          <p:cNvGrpSpPr/>
          <p:nvPr/>
        </p:nvGrpSpPr>
        <p:grpSpPr>
          <a:xfrm>
            <a:off x="720080" y="5949280"/>
            <a:ext cx="8316416" cy="344815"/>
            <a:chOff x="720080" y="6108521"/>
            <a:chExt cx="8316416" cy="344815"/>
          </a:xfrm>
        </p:grpSpPr>
        <p:sp>
          <p:nvSpPr>
            <p:cNvPr id="142" name="文字方塊 141"/>
            <p:cNvSpPr txBox="1"/>
            <p:nvPr/>
          </p:nvSpPr>
          <p:spPr>
            <a:xfrm>
              <a:off x="720080" y="6108521"/>
              <a:ext cx="3071495" cy="338554"/>
            </a:xfrm>
            <a:prstGeom prst="rect">
              <a:avLst/>
            </a:prstGeom>
            <a:solidFill>
              <a:srgbClr val="98B95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TW" sz="1600" b="1" kern="0" dirty="0">
                  <a:solidFill>
                    <a:prstClr val="black"/>
                  </a:solidFill>
                  <a:latin typeface="Calibri"/>
                  <a:ea typeface="新細明體"/>
                  <a:cs typeface="Tahoma" pitchFamily="34" charset="0"/>
                </a:rPr>
                <a:t>Released</a:t>
              </a:r>
              <a:endParaRPr kumimoji="1" lang="zh-TW" altLang="en-US" sz="1600" b="1" kern="0" dirty="0">
                <a:solidFill>
                  <a:prstClr val="black"/>
                </a:solidFill>
                <a:latin typeface="Calibri"/>
                <a:ea typeface="新細明體"/>
                <a:cs typeface="Tahoma" pitchFamily="34" charset="0"/>
              </a:endParaRPr>
            </a:p>
          </p:txBody>
        </p:sp>
        <p:sp>
          <p:nvSpPr>
            <p:cNvPr id="169" name="文字方塊 168"/>
            <p:cNvSpPr txBox="1"/>
            <p:nvPr/>
          </p:nvSpPr>
          <p:spPr>
            <a:xfrm>
              <a:off x="3791576" y="6114782"/>
              <a:ext cx="5244920" cy="33855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TW" sz="1600" b="1" kern="0" dirty="0" smtClean="0">
                  <a:solidFill>
                    <a:prstClr val="black"/>
                  </a:solidFill>
                  <a:latin typeface="Calibri"/>
                  <a:ea typeface="新細明體"/>
                  <a:cs typeface="Tahoma" pitchFamily="34" charset="0"/>
                </a:rPr>
                <a:t>2016</a:t>
              </a:r>
              <a:endParaRPr kumimoji="1" lang="zh-TW" altLang="en-US" sz="1600" b="1" kern="0" dirty="0">
                <a:solidFill>
                  <a:prstClr val="black"/>
                </a:solidFill>
                <a:latin typeface="Calibri"/>
                <a:ea typeface="新細明體"/>
                <a:cs typeface="Tahoma" pitchFamily="34" charset="0"/>
              </a:endParaRPr>
            </a:p>
          </p:txBody>
        </p:sp>
      </p:grpSp>
      <p:sp>
        <p:nvSpPr>
          <p:cNvPr id="138" name="文字方塊 137"/>
          <p:cNvSpPr txBox="1"/>
          <p:nvPr/>
        </p:nvSpPr>
        <p:spPr>
          <a:xfrm>
            <a:off x="106527" y="2276872"/>
            <a:ext cx="577041" cy="1425292"/>
          </a:xfrm>
          <a:prstGeom prst="rect">
            <a:avLst/>
          </a:prstGeom>
          <a:solidFill>
            <a:srgbClr val="0000CC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lIns="0" tIns="0" rIns="0" bIns="0" anchor="ctr"/>
          <a:lstStyle>
            <a:defPPr>
              <a:defRPr lang="zh-TW"/>
            </a:defPPr>
            <a:lvl1pPr marL="0" algn="ctr" defTabSz="915988" eaLnBrk="0" latinLnBrk="0" hangingPunct="0">
              <a:defRPr sz="1200" b="1">
                <a:solidFill>
                  <a:srgbClr val="FFFFFF"/>
                </a:solidFill>
                <a:latin typeface="Tahoma" pitchFamily="34" charset="0"/>
                <a:cs typeface="Tahoma" pitchFamily="34" charset="0"/>
              </a:defRPr>
            </a:lvl1pPr>
            <a:lvl2pPr defTabSz="914400" eaLnBrk="1" latinLnBrk="0" hangingPunct="1">
              <a:defRPr sz="1800"/>
            </a:lvl2pPr>
            <a:lvl3pPr defTabSz="914400" eaLnBrk="1" latinLnBrk="0" hangingPunct="1">
              <a:defRPr sz="1800"/>
            </a:lvl3pPr>
            <a:lvl4pPr defTabSz="914400" eaLnBrk="1" latinLnBrk="0" hangingPunct="1">
              <a:defRPr sz="1800"/>
            </a:lvl4pPr>
            <a:lvl5pPr defTabSz="914400" eaLnBrk="1" latinLnBrk="0" hangingPunct="1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kumimoji="1" lang="en-US" altLang="zh-TW" sz="1100" dirty="0"/>
              <a:t>FPM </a:t>
            </a:r>
            <a:r>
              <a:rPr kumimoji="1" lang="en-US" altLang="zh-TW" sz="1100" dirty="0" smtClean="0"/>
              <a:t>7000 </a:t>
            </a:r>
          </a:p>
          <a:p>
            <a:r>
              <a:rPr kumimoji="1" lang="en-US" altLang="zh-TW" sz="1100" dirty="0" smtClean="0"/>
              <a:t>High Performance</a:t>
            </a:r>
            <a:endParaRPr kumimoji="1" lang="en-US" altLang="zh-TW" sz="1100" dirty="0"/>
          </a:p>
        </p:txBody>
      </p:sp>
      <p:sp>
        <p:nvSpPr>
          <p:cNvPr id="110" name="文字方塊 109"/>
          <p:cNvSpPr txBox="1"/>
          <p:nvPr/>
        </p:nvSpPr>
        <p:spPr>
          <a:xfrm>
            <a:off x="107504" y="764704"/>
            <a:ext cx="577041" cy="1440160"/>
          </a:xfrm>
          <a:prstGeom prst="rect">
            <a:avLst/>
          </a:prstGeom>
          <a:solidFill>
            <a:srgbClr val="0000CC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lIns="0" tIns="0" rIns="0" bIns="0" anchor="ctr"/>
          <a:lstStyle>
            <a:defPPr>
              <a:defRPr lang="zh-TW"/>
            </a:defPPr>
            <a:lvl1pPr marL="0" algn="ctr" defTabSz="915988" eaLnBrk="0" latinLnBrk="0" hangingPunct="0">
              <a:defRPr sz="1200" b="1">
                <a:solidFill>
                  <a:srgbClr val="FFFFFF"/>
                </a:solidFill>
                <a:latin typeface="Tahoma" pitchFamily="34" charset="0"/>
                <a:cs typeface="Tahoma" pitchFamily="34" charset="0"/>
              </a:defRPr>
            </a:lvl1pPr>
            <a:lvl2pPr defTabSz="914400" eaLnBrk="1" latinLnBrk="0" hangingPunct="1">
              <a:defRPr sz="1800"/>
            </a:lvl2pPr>
            <a:lvl3pPr defTabSz="914400" eaLnBrk="1" latinLnBrk="0" hangingPunct="1">
              <a:defRPr sz="1800"/>
            </a:lvl3pPr>
            <a:lvl4pPr defTabSz="914400" eaLnBrk="1" latinLnBrk="0" hangingPunct="1">
              <a:defRPr sz="1800"/>
            </a:lvl4pPr>
            <a:lvl5pPr defTabSz="914400" eaLnBrk="1" latinLnBrk="0" hangingPunct="1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kumimoji="1" lang="en-US" altLang="zh-TW" sz="1100" dirty="0" smtClean="0"/>
              <a:t>Modularize &amp;Web Terminal System </a:t>
            </a:r>
          </a:p>
        </p:txBody>
      </p:sp>
      <p:grpSp>
        <p:nvGrpSpPr>
          <p:cNvPr id="7" name="群組 144"/>
          <p:cNvGrpSpPr/>
          <p:nvPr/>
        </p:nvGrpSpPr>
        <p:grpSpPr>
          <a:xfrm>
            <a:off x="899592" y="980728"/>
            <a:ext cx="3278489" cy="1423609"/>
            <a:chOff x="5567120" y="4142939"/>
            <a:chExt cx="3122557" cy="1260070"/>
          </a:xfrm>
        </p:grpSpPr>
        <p:grpSp>
          <p:nvGrpSpPr>
            <p:cNvPr id="8" name="群組 21"/>
            <p:cNvGrpSpPr>
              <a:grpSpLocks/>
            </p:cNvGrpSpPr>
            <p:nvPr/>
          </p:nvGrpSpPr>
          <p:grpSpPr bwMode="auto">
            <a:xfrm>
              <a:off x="5567120" y="4207698"/>
              <a:ext cx="3122557" cy="1195311"/>
              <a:chOff x="5391057" y="2549911"/>
              <a:chExt cx="3121934" cy="1195998"/>
            </a:xfrm>
          </p:grpSpPr>
          <p:grpSp>
            <p:nvGrpSpPr>
              <p:cNvPr id="9" name="群組 9"/>
              <p:cNvGrpSpPr>
                <a:grpSpLocks/>
              </p:cNvGrpSpPr>
              <p:nvPr/>
            </p:nvGrpSpPr>
            <p:grpSpPr bwMode="auto">
              <a:xfrm>
                <a:off x="5391057" y="2549911"/>
                <a:ext cx="1677775" cy="1109221"/>
                <a:chOff x="5391057" y="1130116"/>
                <a:chExt cx="1677775" cy="1109221"/>
              </a:xfrm>
            </p:grpSpPr>
            <p:grpSp>
              <p:nvGrpSpPr>
                <p:cNvPr id="10" name="群組 105"/>
                <p:cNvGrpSpPr>
                  <a:grpSpLocks/>
                </p:cNvGrpSpPr>
                <p:nvPr/>
              </p:nvGrpSpPr>
              <p:grpSpPr bwMode="auto">
                <a:xfrm>
                  <a:off x="5391057" y="1130116"/>
                  <a:ext cx="1668021" cy="1109221"/>
                  <a:chOff x="3279822" y="3819396"/>
                  <a:chExt cx="1407572" cy="1109844"/>
                </a:xfrm>
              </p:grpSpPr>
              <p:sp>
                <p:nvSpPr>
                  <p:cNvPr id="133" name="AutoShape 4"/>
                  <p:cNvSpPr>
                    <a:spLocks noChangeArrowheads="1"/>
                  </p:cNvSpPr>
                  <p:nvPr/>
                </p:nvSpPr>
                <p:spPr bwMode="auto">
                  <a:xfrm>
                    <a:off x="3324829" y="4029076"/>
                    <a:ext cx="1356946" cy="630119"/>
                  </a:xfrm>
                  <a:prstGeom prst="roundRect">
                    <a:avLst>
                      <a:gd name="adj" fmla="val 4690"/>
                    </a:avLst>
                  </a:prstGeom>
                  <a:noFill/>
                  <a:ln w="25400">
                    <a:solidFill>
                      <a:srgbClr val="3399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1pPr>
                    <a:lvl2pPr marL="742950" indent="-285750" eaLnBrk="0" hangingPunct="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2pPr>
                    <a:lvl3pPr marL="1143000" indent="-228600" eaLnBrk="0" hangingPunct="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3pPr>
                    <a:lvl4pPr marL="1600200" indent="-228600" eaLnBrk="0" hangingPunct="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4pPr>
                    <a:lvl5pPr marL="2057400" indent="-228600" eaLnBrk="0" hangingPunct="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9pPr>
                  </a:lstStyle>
                  <a:p>
                    <a:pPr eaLnBrk="1" hangingPunct="1"/>
                    <a:endParaRPr lang="zh-TW" altLang="en-US" b="1">
                      <a:solidFill>
                        <a:srgbClr val="FF0000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134" name="矩形 119"/>
                  <p:cNvSpPr>
                    <a:spLocks noChangeArrowheads="1"/>
                  </p:cNvSpPr>
                  <p:nvPr/>
                </p:nvSpPr>
                <p:spPr bwMode="auto">
                  <a:xfrm>
                    <a:off x="3324829" y="4165597"/>
                    <a:ext cx="1349841" cy="763643"/>
                  </a:xfrm>
                  <a:prstGeom prst="rect">
                    <a:avLst/>
                  </a:prstGeom>
                  <a:ln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wrap="square">
                    <a:spAutoFit/>
                  </a:bodyPr>
                  <a:lstStyle>
                    <a:lvl1pPr eaLnBrk="0" hangingPunct="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1pPr>
                    <a:lvl2pPr marL="742950" indent="-285750" eaLnBrk="0" hangingPunct="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2pPr>
                    <a:lvl3pPr marL="1143000" indent="-228600" eaLnBrk="0" hangingPunct="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3pPr>
                    <a:lvl4pPr marL="1600200" indent="-228600" eaLnBrk="0" hangingPunct="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4pPr>
                    <a:lvl5pPr marL="2057400" indent="-228600" eaLnBrk="0" hangingPunct="0"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9pPr>
                  </a:lstStyle>
                  <a:p>
                    <a:pPr eaLnBrk="1" hangingPunct="1">
                      <a:buFontTx/>
                      <a:buChar char="•"/>
                    </a:pPr>
                    <a:r>
                      <a:rPr lang="en-US" altLang="zh-TW" sz="1000" b="1" dirty="0" smtClean="0">
                        <a:solidFill>
                          <a:srgbClr val="000000"/>
                        </a:solidFill>
                        <a:latin typeface="Calibri" pitchFamily="34" charset="0"/>
                        <a:ea typeface="Arial Unicode MS" pitchFamily="34" charset="-120"/>
                        <a:cs typeface="Arial Unicode MS" pitchFamily="34" charset="-120"/>
                      </a:rPr>
                      <a:t> Modularize Monitor</a:t>
                    </a:r>
                  </a:p>
                  <a:p>
                    <a:pPr eaLnBrk="1" hangingPunct="1">
                      <a:buFontTx/>
                      <a:buChar char="•"/>
                    </a:pPr>
                    <a:r>
                      <a:rPr lang="en-US" altLang="zh-TW" sz="1000" b="1" dirty="0" smtClean="0">
                        <a:solidFill>
                          <a:srgbClr val="000000"/>
                        </a:solidFill>
                        <a:latin typeface="Calibri" pitchFamily="34" charset="0"/>
                        <a:ea typeface="Arial Unicode MS" pitchFamily="34" charset="-120"/>
                        <a:cs typeface="Arial Unicode MS" pitchFamily="34" charset="-120"/>
                      </a:rPr>
                      <a:t> Flexible Video Signal</a:t>
                    </a:r>
                  </a:p>
                  <a:p>
                    <a:pPr eaLnBrk="1" hangingPunct="1">
                      <a:buFontTx/>
                      <a:buChar char="•"/>
                    </a:pPr>
                    <a:r>
                      <a:rPr lang="en-US" altLang="zh-TW" sz="1000" b="1" dirty="0" smtClean="0">
                        <a:solidFill>
                          <a:srgbClr val="000000"/>
                        </a:solidFill>
                        <a:latin typeface="Calibri" pitchFamily="34" charset="0"/>
                        <a:ea typeface="Arial Unicode MS" pitchFamily="34" charset="-120"/>
                        <a:cs typeface="Arial Unicode MS" pitchFamily="34" charset="-120"/>
                      </a:rPr>
                      <a:t> Long distance up to 100m</a:t>
                    </a:r>
                  </a:p>
                  <a:p>
                    <a:pPr eaLnBrk="1" hangingPunct="1">
                      <a:buFontTx/>
                      <a:buChar char="•"/>
                    </a:pPr>
                    <a:r>
                      <a:rPr lang="en-US" altLang="zh-TW" sz="1000" b="1" dirty="0" smtClean="0">
                        <a:solidFill>
                          <a:srgbClr val="000000"/>
                        </a:solidFill>
                        <a:latin typeface="Calibri" pitchFamily="34" charset="0"/>
                        <a:ea typeface="Arial Unicode MS" pitchFamily="34" charset="-120"/>
                        <a:cs typeface="Arial Unicode MS" pitchFamily="34" charset="-120"/>
                      </a:rPr>
                      <a:t> PIP  &amp; AP/</a:t>
                    </a:r>
                    <a:r>
                      <a:rPr lang="en-US" altLang="zh-TW" sz="1000" b="1" dirty="0" err="1" smtClean="0">
                        <a:solidFill>
                          <a:srgbClr val="000000"/>
                        </a:solidFill>
                        <a:latin typeface="Calibri" pitchFamily="34" charset="0"/>
                        <a:ea typeface="Arial Unicode MS" pitchFamily="34" charset="-120"/>
                        <a:cs typeface="Arial Unicode MS" pitchFamily="34" charset="-120"/>
                      </a:rPr>
                      <a:t>Wifi</a:t>
                    </a:r>
                    <a:r>
                      <a:rPr lang="en-US" altLang="zh-TW" sz="1000" b="1" dirty="0" smtClean="0">
                        <a:solidFill>
                          <a:srgbClr val="000000"/>
                        </a:solidFill>
                        <a:latin typeface="Calibri" pitchFamily="34" charset="0"/>
                        <a:ea typeface="Arial Unicode MS" pitchFamily="34" charset="-120"/>
                        <a:cs typeface="Arial Unicode MS" pitchFamily="34" charset="-120"/>
                      </a:rPr>
                      <a:t> function </a:t>
                    </a:r>
                  </a:p>
                  <a:p>
                    <a:pPr eaLnBrk="1" hangingPunct="1">
                      <a:buFontTx/>
                      <a:buChar char="•"/>
                    </a:pPr>
                    <a:r>
                      <a:rPr lang="en-US" altLang="zh-TW" sz="1000" b="1" dirty="0" smtClean="0">
                        <a:solidFill>
                          <a:srgbClr val="000000"/>
                        </a:solidFill>
                        <a:latin typeface="Calibri" pitchFamily="34" charset="0"/>
                        <a:ea typeface="Arial Unicode MS" pitchFamily="34" charset="-120"/>
                        <a:cs typeface="Arial Unicode MS" pitchFamily="34" charset="-120"/>
                      </a:rPr>
                      <a:t> Support RISC System</a:t>
                    </a:r>
                    <a:endParaRPr lang="en-US" altLang="zh-TW" sz="1000" b="1" dirty="0">
                      <a:solidFill>
                        <a:srgbClr val="000000"/>
                      </a:solidFill>
                      <a:latin typeface="Calibri" pitchFamily="34" charset="0"/>
                      <a:ea typeface="Arial Unicode MS" pitchFamily="34" charset="-120"/>
                      <a:cs typeface="Arial Unicode MS" pitchFamily="34" charset="-120"/>
                    </a:endParaRPr>
                  </a:p>
                </p:txBody>
              </p:sp>
              <p:grpSp>
                <p:nvGrpSpPr>
                  <p:cNvPr id="11" name="群組 80"/>
                  <p:cNvGrpSpPr>
                    <a:grpSpLocks/>
                  </p:cNvGrpSpPr>
                  <p:nvPr/>
                </p:nvGrpSpPr>
                <p:grpSpPr bwMode="auto">
                  <a:xfrm>
                    <a:off x="3279822" y="3819396"/>
                    <a:ext cx="1407572" cy="381821"/>
                    <a:chOff x="6704763" y="4898894"/>
                    <a:chExt cx="1416400" cy="382969"/>
                  </a:xfrm>
                </p:grpSpPr>
                <p:sp>
                  <p:nvSpPr>
                    <p:cNvPr id="136" name="AutoShape 17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6736050" y="4902622"/>
                      <a:ext cx="1385113" cy="361082"/>
                    </a:xfrm>
                    <a:prstGeom prst="roundRect">
                      <a:avLst>
                        <a:gd name="adj" fmla="val 4241"/>
                      </a:avLst>
                    </a:prstGeom>
                    <a:ln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style>
                    <a:lnRef idx="1">
                      <a:schemeClr val="accent6"/>
                    </a:lnRef>
                    <a:fillRef idx="3">
                      <a:schemeClr val="accent6"/>
                    </a:fillRef>
                    <a:effectRef idx="2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wrap="none" anchor="ctr"/>
                    <a:lstStyle>
                      <a:lvl1pPr eaLnBrk="0" hangingPunct="0"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742950" indent="-285750" eaLnBrk="0" hangingPunct="0"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 marL="1143000" indent="-228600" eaLnBrk="0" hangingPunct="0"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 marL="1600200" indent="-228600" eaLnBrk="0" hangingPunct="0"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 marL="2057400" indent="-228600" eaLnBrk="0" hangingPunct="0"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eaLnBrk="1" hangingPunct="1"/>
                      <a:endParaRPr lang="zh-TW" altLang="en-US" b="1">
                        <a:solidFill>
                          <a:srgbClr val="FF0000"/>
                        </a:solidFill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37" name="Text Box 13"/>
                    <p:cNvSpPr txBox="1">
                      <a:spLocks noChangeArrowheads="1"/>
                    </p:cNvSpPr>
                    <p:nvPr/>
                  </p:nvSpPr>
                  <p:spPr bwMode="gray">
                    <a:xfrm>
                      <a:off x="6704763" y="4898894"/>
                      <a:ext cx="1222740" cy="38296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>
                      <a:spAutoFit/>
                    </a:bodyPr>
                    <a:lstStyle>
                      <a:lvl1pPr eaLnBrk="0" hangingPunct="0"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 marL="742950" indent="-285750" eaLnBrk="0" hangingPunct="0"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 marL="1143000" indent="-228600" eaLnBrk="0" hangingPunct="0"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 marL="1600200" indent="-228600" eaLnBrk="0" hangingPunct="0"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 marL="2057400" indent="-228600" eaLnBrk="0" hangingPunct="0"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eaLnBrk="1" hangingPunct="1"/>
                      <a:r>
                        <a:rPr lang="en-US" altLang="zh-TW" sz="1100" b="1" i="1" dirty="0" smtClean="0">
                          <a:solidFill>
                            <a:srgbClr val="FFFFFF"/>
                          </a:solidFill>
                          <a:latin typeface="Calibri" pitchFamily="34" charset="0"/>
                        </a:rPr>
                        <a:t>FPM-1211W</a:t>
                      </a:r>
                    </a:p>
                    <a:p>
                      <a:pPr eaLnBrk="1" hangingPunct="1"/>
                      <a:r>
                        <a:rPr lang="en-US" altLang="zh-TW" sz="1100" b="1" i="1" dirty="0" smtClean="0">
                          <a:solidFill>
                            <a:srgbClr val="FFFFFF"/>
                          </a:solidFill>
                          <a:latin typeface="Calibri" pitchFamily="34" charset="0"/>
                        </a:rPr>
                        <a:t>Web Terminal System </a:t>
                      </a:r>
                      <a:endParaRPr lang="en-US" altLang="zh-TW" sz="1100" b="1" i="1" dirty="0">
                        <a:solidFill>
                          <a:srgbClr val="FFFFFF"/>
                        </a:solidFill>
                        <a:latin typeface="Calibri" pitchFamily="34" charset="0"/>
                      </a:endParaRPr>
                    </a:p>
                  </p:txBody>
                </p:sp>
              </p:grpSp>
            </p:grpSp>
            <p:pic>
              <p:nvPicPr>
                <p:cNvPr id="132" name="Picture 2" descr="image002"/>
                <p:cNvPicPr>
                  <a:picLocks noChangeAspect="1" noChangeArrowheads="1"/>
                </p:cNvPicPr>
                <p:nvPr/>
              </p:nvPicPr>
              <p:blipFill>
                <a:blip r:embed="rId8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93879" y="1447956"/>
                  <a:ext cx="374953" cy="3807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25" name="矩形 160"/>
              <p:cNvSpPr>
                <a:spLocks noChangeArrowheads="1"/>
              </p:cNvSpPr>
              <p:nvPr/>
            </p:nvSpPr>
            <p:spPr bwMode="auto">
              <a:xfrm>
                <a:off x="7105293" y="3377931"/>
                <a:ext cx="1407698" cy="3679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algn="ctr" eaLnBrk="1" hangingPunct="1"/>
                <a:r>
                  <a:rPr lang="en-US" altLang="zh-TW" sz="1050" b="1" i="1" dirty="0">
                    <a:solidFill>
                      <a:srgbClr val="9933FF"/>
                    </a:solidFill>
                    <a:latin typeface="Calibri" pitchFamily="34" charset="0"/>
                  </a:rPr>
                  <a:t>Wide screen </a:t>
                </a:r>
                <a:r>
                  <a:rPr lang="en-US" altLang="zh-TW" sz="1050" b="1" i="1" dirty="0" smtClean="0">
                    <a:solidFill>
                      <a:srgbClr val="9933FF"/>
                    </a:solidFill>
                    <a:latin typeface="Calibri" pitchFamily="34" charset="0"/>
                  </a:rPr>
                  <a:t>16:9</a:t>
                </a:r>
              </a:p>
              <a:p>
                <a:pPr algn="ctr" eaLnBrk="1" hangingPunct="1"/>
                <a:r>
                  <a:rPr lang="en-US" altLang="zh-TW" sz="1050" b="1" i="1" dirty="0" smtClean="0">
                    <a:solidFill>
                      <a:srgbClr val="9933FF"/>
                    </a:solidFill>
                    <a:latin typeface="Calibri" pitchFamily="34" charset="0"/>
                  </a:rPr>
                  <a:t>Web Terminal System </a:t>
                </a:r>
              </a:p>
            </p:txBody>
          </p:sp>
        </p:grpSp>
        <p:pic>
          <p:nvPicPr>
            <p:cNvPr id="144" name="Picture 3" descr="D:\Nami\FPM\FPM Projects\Long-distance &amp; Daisy Chain\Photos\0.png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3198" y="4142939"/>
              <a:ext cx="914847" cy="749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0" name="Oval 67"/>
          <p:cNvSpPr>
            <a:spLocks noChangeArrowheads="1"/>
          </p:cNvSpPr>
          <p:nvPr/>
        </p:nvSpPr>
        <p:spPr bwMode="auto">
          <a:xfrm>
            <a:off x="2281620" y="980728"/>
            <a:ext cx="812447" cy="321417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kumimoji="1" lang="en-US" altLang="zh-TW" sz="1200" b="1" dirty="0" smtClean="0">
                <a:solidFill>
                  <a:srgbClr val="FFFFFF"/>
                </a:solidFill>
                <a:latin typeface="Calibri"/>
                <a:ea typeface="新細明體"/>
              </a:rPr>
              <a:t>2016/Q3</a:t>
            </a:r>
            <a:endParaRPr kumimoji="1" lang="en-US" altLang="zh-TW" sz="1200" b="1" dirty="0">
              <a:solidFill>
                <a:srgbClr val="FFFFFF"/>
              </a:solidFill>
              <a:latin typeface="Calibri"/>
              <a:ea typeface="新細明體"/>
            </a:endParaRPr>
          </a:p>
        </p:txBody>
      </p:sp>
      <p:pic>
        <p:nvPicPr>
          <p:cNvPr id="153" name="Picture 2" descr="image00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263" y="2854494"/>
            <a:ext cx="408722" cy="4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矩形 160"/>
          <p:cNvSpPr>
            <a:spLocks noChangeArrowheads="1"/>
          </p:cNvSpPr>
          <p:nvPr/>
        </p:nvSpPr>
        <p:spPr bwMode="auto">
          <a:xfrm>
            <a:off x="2987825" y="3215697"/>
            <a:ext cx="118494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100" b="1" i="1" dirty="0">
                <a:solidFill>
                  <a:srgbClr val="9933FF"/>
                </a:solidFill>
                <a:latin typeface="Calibri" pitchFamily="34" charset="0"/>
              </a:rPr>
              <a:t>Wide screen </a:t>
            </a:r>
            <a:r>
              <a:rPr lang="en-US" altLang="zh-TW" sz="1100" b="1" i="1" dirty="0" smtClean="0">
                <a:solidFill>
                  <a:srgbClr val="9933FF"/>
                </a:solidFill>
                <a:latin typeface="Calibri" pitchFamily="34" charset="0"/>
              </a:rPr>
              <a:t>16:9</a:t>
            </a:r>
          </a:p>
          <a:p>
            <a:pPr eaLnBrk="1" hangingPunct="1"/>
            <a:r>
              <a:rPr lang="en-US" altLang="zh-TW" sz="1100" b="1" i="1" dirty="0" smtClean="0">
                <a:solidFill>
                  <a:srgbClr val="9933FF"/>
                </a:solidFill>
                <a:latin typeface="Calibri" pitchFamily="34" charset="0"/>
              </a:rPr>
              <a:t>Multi-touch</a:t>
            </a:r>
            <a:endParaRPr lang="en-US" altLang="zh-TW" sz="1100" b="1" i="1" dirty="0">
              <a:solidFill>
                <a:srgbClr val="9933FF"/>
              </a:solidFill>
              <a:latin typeface="Calibri" pitchFamily="34" charset="0"/>
            </a:endParaRPr>
          </a:p>
        </p:txBody>
      </p:sp>
      <p:pic>
        <p:nvPicPr>
          <p:cNvPr id="62" name="Picture 5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111" y="2422446"/>
            <a:ext cx="871333" cy="82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4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636912"/>
            <a:ext cx="716022" cy="68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" name="Rectangle 2"/>
          <p:cNvSpPr txBox="1">
            <a:spLocks noRot="1" noChangeArrowheads="1"/>
          </p:cNvSpPr>
          <p:nvPr/>
        </p:nvSpPr>
        <p:spPr>
          <a:xfrm>
            <a:off x="251520" y="0"/>
            <a:ext cx="8221884" cy="825500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DDDDD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0" fontAlgn="ctr" hangingPunct="0">
              <a:lnSpc>
                <a:spcPct val="85000"/>
              </a:lnSpc>
              <a:defRPr/>
            </a:pPr>
            <a:r>
              <a:rPr kumimoji="1" lang="en-GB" altLang="zh-TW" sz="3200" b="1" i="1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Roadmap for Industrial Monitor</a:t>
            </a:r>
            <a:endParaRPr kumimoji="1" lang="en-US" altLang="zh-TW" sz="3200" b="1" dirty="0" smtClean="0">
              <a:solidFill>
                <a:prstClr val="black"/>
              </a:solidFill>
              <a:latin typeface="Calibri"/>
              <a:ea typeface="新細明體"/>
              <a:cs typeface="Calibri" pitchFamily="34" charset="0"/>
            </a:endParaRPr>
          </a:p>
        </p:txBody>
      </p:sp>
      <p:grpSp>
        <p:nvGrpSpPr>
          <p:cNvPr id="12" name="群組 105"/>
          <p:cNvGrpSpPr>
            <a:grpSpLocks/>
          </p:cNvGrpSpPr>
          <p:nvPr/>
        </p:nvGrpSpPr>
        <p:grpSpPr bwMode="auto">
          <a:xfrm>
            <a:off x="4171429" y="1019457"/>
            <a:ext cx="1751668" cy="871516"/>
            <a:chOff x="3279822" y="3886918"/>
            <a:chExt cx="1407572" cy="772277"/>
          </a:xfrm>
        </p:grpSpPr>
        <p:sp>
          <p:nvSpPr>
            <p:cNvPr id="141" name="AutoShape 4"/>
            <p:cNvSpPr>
              <a:spLocks noChangeArrowheads="1"/>
            </p:cNvSpPr>
            <p:nvPr/>
          </p:nvSpPr>
          <p:spPr bwMode="auto">
            <a:xfrm>
              <a:off x="3324829" y="4029076"/>
              <a:ext cx="1356946" cy="630119"/>
            </a:xfrm>
            <a:prstGeom prst="roundRect">
              <a:avLst>
                <a:gd name="adj" fmla="val 4690"/>
              </a:avLst>
            </a:prstGeom>
            <a:noFill/>
            <a:ln w="25400">
              <a:solidFill>
                <a:srgbClr val="33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eaLnBrk="1" hangingPunct="1"/>
              <a:endParaRPr lang="zh-TW" altLang="en-US" b="1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grpSp>
          <p:nvGrpSpPr>
            <p:cNvPr id="13" name="群組 80"/>
            <p:cNvGrpSpPr>
              <a:grpSpLocks/>
            </p:cNvGrpSpPr>
            <p:nvPr/>
          </p:nvGrpSpPr>
          <p:grpSpPr bwMode="auto">
            <a:xfrm>
              <a:off x="3279822" y="3886918"/>
              <a:ext cx="1407572" cy="258797"/>
              <a:chOff x="6704763" y="4966636"/>
              <a:chExt cx="1416400" cy="259576"/>
            </a:xfrm>
          </p:grpSpPr>
          <p:sp>
            <p:nvSpPr>
              <p:cNvPr id="148" name="AutoShape 17"/>
              <p:cNvSpPr>
                <a:spLocks noChangeArrowheads="1"/>
              </p:cNvSpPr>
              <p:nvPr/>
            </p:nvSpPr>
            <p:spPr bwMode="gray">
              <a:xfrm>
                <a:off x="6736050" y="4966636"/>
                <a:ext cx="1385113" cy="259571"/>
              </a:xfrm>
              <a:prstGeom prst="roundRect">
                <a:avLst>
                  <a:gd name="adj" fmla="val 4241"/>
                </a:avLst>
              </a:prstGeom>
              <a:ln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endParaRPr lang="zh-TW" altLang="en-US" b="1">
                  <a:solidFill>
                    <a:srgbClr val="FF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151" name="Text Box 13"/>
              <p:cNvSpPr txBox="1">
                <a:spLocks noChangeArrowheads="1"/>
              </p:cNvSpPr>
              <p:nvPr/>
            </p:nvSpPr>
            <p:spPr bwMode="gray">
              <a:xfrm>
                <a:off x="6704763" y="4993694"/>
                <a:ext cx="1400806" cy="232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en-US" altLang="zh-TW" sz="1100" b="1" i="1" dirty="0" smtClean="0">
                    <a:solidFill>
                      <a:srgbClr val="FFFFFF"/>
                    </a:solidFill>
                    <a:latin typeface="Calibri" pitchFamily="34" charset="0"/>
                  </a:rPr>
                  <a:t>Video Signal / </a:t>
                </a:r>
                <a:r>
                  <a:rPr lang="en-US" altLang="zh-TW" sz="1100" b="1" i="1" dirty="0" err="1" smtClean="0">
                    <a:solidFill>
                      <a:srgbClr val="FFFFFF"/>
                    </a:solidFill>
                    <a:latin typeface="Calibri" pitchFamily="34" charset="0"/>
                  </a:rPr>
                  <a:t>iLink</a:t>
                </a:r>
                <a:r>
                  <a:rPr lang="en-US" altLang="zh-TW" sz="1100" b="1" i="1" dirty="0" smtClean="0">
                    <a:solidFill>
                      <a:srgbClr val="FFFFFF"/>
                    </a:solidFill>
                    <a:latin typeface="Calibri" pitchFamily="34" charset="0"/>
                  </a:rPr>
                  <a:t> Box</a:t>
                </a:r>
              </a:p>
            </p:txBody>
          </p:sp>
        </p:grpSp>
        <p:sp>
          <p:nvSpPr>
            <p:cNvPr id="145" name="矩形 119"/>
            <p:cNvSpPr>
              <a:spLocks noChangeArrowheads="1"/>
            </p:cNvSpPr>
            <p:nvPr/>
          </p:nvSpPr>
          <p:spPr bwMode="auto">
            <a:xfrm>
              <a:off x="3324829" y="4165601"/>
              <a:ext cx="1349841" cy="490915"/>
            </a:xfrm>
            <a:prstGeom prst="rect">
              <a:avLst/>
            </a:prstGeom>
            <a:ln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eaLnBrk="1" hangingPunct="1">
                <a:buFontTx/>
                <a:buChar char="•"/>
              </a:pPr>
              <a:r>
                <a:rPr lang="en-US" altLang="zh-TW" sz="1000" b="1" dirty="0" smtClean="0">
                  <a:solidFill>
                    <a:srgbClr val="000000"/>
                  </a:solidFill>
                  <a:latin typeface="Calibri" pitchFamily="34" charset="0"/>
                  <a:ea typeface="Arial Unicode MS" pitchFamily="34" charset="-120"/>
                  <a:cs typeface="Arial Unicode MS" pitchFamily="34" charset="-120"/>
                </a:rPr>
                <a:t> Modularize Box</a:t>
              </a:r>
            </a:p>
            <a:p>
              <a:pPr eaLnBrk="1" hangingPunct="1">
                <a:buFontTx/>
                <a:buChar char="•"/>
              </a:pPr>
              <a:r>
                <a:rPr lang="en-US" altLang="zh-TW" sz="1000" b="1" dirty="0" smtClean="0">
                  <a:solidFill>
                    <a:srgbClr val="000000"/>
                  </a:solidFill>
                  <a:latin typeface="Calibri" pitchFamily="34" charset="0"/>
                  <a:ea typeface="Arial Unicode MS" pitchFamily="34" charset="-120"/>
                  <a:cs typeface="Arial Unicode MS" pitchFamily="34" charset="-120"/>
                </a:rPr>
                <a:t> VGA/DVI/DP/HDMI Box</a:t>
              </a:r>
            </a:p>
            <a:p>
              <a:pPr eaLnBrk="1" hangingPunct="1">
                <a:buFontTx/>
                <a:buChar char="•"/>
              </a:pPr>
              <a:r>
                <a:rPr lang="en-US" altLang="zh-TW" sz="1000" b="1" dirty="0" smtClean="0">
                  <a:solidFill>
                    <a:srgbClr val="000000"/>
                  </a:solidFill>
                  <a:latin typeface="Calibri" pitchFamily="34" charset="0"/>
                  <a:ea typeface="Arial Unicode MS" pitchFamily="34" charset="-120"/>
                  <a:cs typeface="Arial Unicode MS" pitchFamily="34" charset="-120"/>
                </a:rPr>
                <a:t> Long distance </a:t>
              </a:r>
              <a:r>
                <a:rPr lang="en-US" altLang="zh-TW" sz="1000" b="1" dirty="0" err="1" smtClean="0">
                  <a:solidFill>
                    <a:srgbClr val="000000"/>
                  </a:solidFill>
                  <a:latin typeface="Calibri" pitchFamily="34" charset="0"/>
                  <a:ea typeface="Arial Unicode MS" pitchFamily="34" charset="-120"/>
                  <a:cs typeface="Arial Unicode MS" pitchFamily="34" charset="-120"/>
                </a:rPr>
                <a:t>iLink</a:t>
              </a:r>
              <a:r>
                <a:rPr lang="en-US" altLang="zh-TW" sz="1000" b="1" dirty="0" smtClean="0">
                  <a:solidFill>
                    <a:srgbClr val="000000"/>
                  </a:solidFill>
                  <a:latin typeface="Calibri" pitchFamily="34" charset="0"/>
                  <a:ea typeface="Arial Unicode MS" pitchFamily="34" charset="-120"/>
                  <a:cs typeface="Arial Unicode MS" pitchFamily="34" charset="-120"/>
                </a:rPr>
                <a:t> Rx</a:t>
              </a:r>
            </a:p>
          </p:txBody>
        </p:sp>
      </p:grpSp>
      <p:sp>
        <p:nvSpPr>
          <p:cNvPr id="124" name="Oval 67"/>
          <p:cNvSpPr>
            <a:spLocks noChangeArrowheads="1"/>
          </p:cNvSpPr>
          <p:nvPr/>
        </p:nvSpPr>
        <p:spPr bwMode="auto">
          <a:xfrm>
            <a:off x="5467573" y="836712"/>
            <a:ext cx="812447" cy="321417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kumimoji="1" lang="en-US" altLang="zh-TW" sz="1200" b="1" dirty="0" smtClean="0">
                <a:solidFill>
                  <a:srgbClr val="FFFFFF"/>
                </a:solidFill>
                <a:latin typeface="Calibri"/>
                <a:ea typeface="新細明體"/>
              </a:rPr>
              <a:t>2016/Q3</a:t>
            </a:r>
            <a:endParaRPr kumimoji="1" lang="en-US" altLang="zh-TW" sz="1200" b="1" dirty="0">
              <a:solidFill>
                <a:srgbClr val="FFFFFF"/>
              </a:solidFill>
              <a:latin typeface="Calibri"/>
              <a:ea typeface="新細明體"/>
            </a:endParaRPr>
          </a:p>
        </p:txBody>
      </p:sp>
      <p:grpSp>
        <p:nvGrpSpPr>
          <p:cNvPr id="14" name="群組 80"/>
          <p:cNvGrpSpPr>
            <a:grpSpLocks/>
          </p:cNvGrpSpPr>
          <p:nvPr/>
        </p:nvGrpSpPr>
        <p:grpSpPr bwMode="auto">
          <a:xfrm>
            <a:off x="6326890" y="1007233"/>
            <a:ext cx="2237031" cy="273621"/>
            <a:chOff x="6701803" y="4898899"/>
            <a:chExt cx="1385113" cy="243193"/>
          </a:xfrm>
        </p:grpSpPr>
        <p:sp>
          <p:nvSpPr>
            <p:cNvPr id="178" name="AutoShape 17"/>
            <p:cNvSpPr>
              <a:spLocks noChangeArrowheads="1"/>
            </p:cNvSpPr>
            <p:nvPr/>
          </p:nvSpPr>
          <p:spPr bwMode="gray">
            <a:xfrm>
              <a:off x="6701803" y="4902629"/>
              <a:ext cx="1385113" cy="239463"/>
            </a:xfrm>
            <a:prstGeom prst="roundRect">
              <a:avLst>
                <a:gd name="adj" fmla="val 4241"/>
              </a:avLst>
            </a:prstGeom>
            <a:ln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eaLnBrk="1" hangingPunct="1"/>
              <a:endParaRPr lang="zh-TW" altLang="en-US" b="1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sp>
          <p:nvSpPr>
            <p:cNvPr id="179" name="Text Box 13"/>
            <p:cNvSpPr txBox="1">
              <a:spLocks noChangeArrowheads="1"/>
            </p:cNvSpPr>
            <p:nvPr/>
          </p:nvSpPr>
          <p:spPr bwMode="gray">
            <a:xfrm>
              <a:off x="6704763" y="4898899"/>
              <a:ext cx="1222740" cy="232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eaLnBrk="1" hangingPunct="1"/>
              <a:r>
                <a:rPr lang="en-US" altLang="zh-TW" sz="1100" b="1" i="1" dirty="0" smtClean="0">
                  <a:solidFill>
                    <a:srgbClr val="FFFFFF"/>
                  </a:solidFill>
                  <a:latin typeface="Calibri" pitchFamily="34" charset="0"/>
                </a:rPr>
                <a:t>RISC BOX</a:t>
              </a:r>
              <a:endParaRPr lang="en-US" altLang="zh-TW" sz="1100" b="1" i="1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20" name="AutoShape 5"/>
          <p:cNvSpPr>
            <a:spLocks noChangeArrowheads="1"/>
          </p:cNvSpPr>
          <p:nvPr/>
        </p:nvSpPr>
        <p:spPr bwMode="gray">
          <a:xfrm>
            <a:off x="1028123" y="4945699"/>
            <a:ext cx="1842162" cy="283501"/>
          </a:xfrm>
          <a:prstGeom prst="roundRect">
            <a:avLst>
              <a:gd name="adj" fmla="val 2722"/>
            </a:avLst>
          </a:prstGeom>
          <a:solidFill>
            <a:schemeClr val="accent3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23" name="AutoShape 4"/>
          <p:cNvSpPr>
            <a:spLocks noChangeArrowheads="1"/>
          </p:cNvSpPr>
          <p:nvPr/>
        </p:nvSpPr>
        <p:spPr bwMode="auto">
          <a:xfrm>
            <a:off x="1028123" y="5157192"/>
            <a:ext cx="1815685" cy="575347"/>
          </a:xfrm>
          <a:prstGeom prst="roundRect">
            <a:avLst>
              <a:gd name="adj" fmla="val 4690"/>
            </a:avLst>
          </a:prstGeom>
          <a:noFill/>
          <a:ln w="25400">
            <a:solidFill>
              <a:schemeClr val="accent3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70" name="Text Box 13"/>
          <p:cNvSpPr txBox="1">
            <a:spLocks noChangeArrowheads="1"/>
          </p:cNvSpPr>
          <p:nvPr/>
        </p:nvSpPr>
        <p:spPr bwMode="gray">
          <a:xfrm>
            <a:off x="971600" y="4941168"/>
            <a:ext cx="191667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000" b="1" i="1" dirty="0" smtClean="0">
                <a:solidFill>
                  <a:srgbClr val="FFFFFF"/>
                </a:solidFill>
                <a:latin typeface="Calibri" pitchFamily="34" charset="0"/>
              </a:rPr>
              <a:t>FPM-2120G/2150G/FPM-2170G </a:t>
            </a:r>
            <a:endParaRPr lang="en-US" altLang="zh-TW" sz="1000" b="1" i="1" dirty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15" name="群組 114"/>
          <p:cNvGrpSpPr>
            <a:grpSpLocks/>
          </p:cNvGrpSpPr>
          <p:nvPr/>
        </p:nvGrpSpPr>
        <p:grpSpPr bwMode="auto">
          <a:xfrm>
            <a:off x="971600" y="2492896"/>
            <a:ext cx="1944215" cy="1071267"/>
            <a:chOff x="4112951" y="2603564"/>
            <a:chExt cx="2598078" cy="1107553"/>
          </a:xfrm>
        </p:grpSpPr>
        <p:sp>
          <p:nvSpPr>
            <p:cNvPr id="128" name="AutoShape 4"/>
            <p:cNvSpPr>
              <a:spLocks noChangeArrowheads="1"/>
            </p:cNvSpPr>
            <p:nvPr/>
          </p:nvSpPr>
          <p:spPr bwMode="auto">
            <a:xfrm>
              <a:off x="4183274" y="2922249"/>
              <a:ext cx="2426322" cy="788868"/>
            </a:xfrm>
            <a:prstGeom prst="roundRect">
              <a:avLst>
                <a:gd name="adj" fmla="val 4690"/>
              </a:avLst>
            </a:prstGeom>
            <a:noFill/>
            <a:ln w="25400">
              <a:solidFill>
                <a:schemeClr val="accent3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eaLnBrk="1" hangingPunct="1"/>
              <a:endParaRPr lang="zh-TW" altLang="en-US" b="1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sp>
          <p:nvSpPr>
            <p:cNvPr id="129" name="AutoShape 5"/>
            <p:cNvSpPr>
              <a:spLocks noChangeArrowheads="1"/>
            </p:cNvSpPr>
            <p:nvPr/>
          </p:nvSpPr>
          <p:spPr bwMode="gray">
            <a:xfrm>
              <a:off x="4166729" y="2603564"/>
              <a:ext cx="2461703" cy="367551"/>
            </a:xfrm>
            <a:prstGeom prst="roundRect">
              <a:avLst>
                <a:gd name="adj" fmla="val 2722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eaLnBrk="1" hangingPunct="1"/>
              <a:endParaRPr lang="zh-TW" altLang="en-US" b="1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sp>
          <p:nvSpPr>
            <p:cNvPr id="130" name="矩形 119"/>
            <p:cNvSpPr>
              <a:spLocks noChangeArrowheads="1"/>
            </p:cNvSpPr>
            <p:nvPr/>
          </p:nvSpPr>
          <p:spPr bwMode="auto">
            <a:xfrm>
              <a:off x="4112951" y="2971957"/>
              <a:ext cx="2598078" cy="731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eaLnBrk="1" hangingPunct="1">
                <a:buFontTx/>
                <a:buChar char="•"/>
              </a:pPr>
              <a:r>
                <a:rPr lang="en-US" altLang="zh-TW" sz="800" b="1" dirty="0" smtClean="0">
                  <a:solidFill>
                    <a:srgbClr val="000000"/>
                  </a:solidFill>
                  <a:latin typeface="Calibri" pitchFamily="34" charset="0"/>
                  <a:ea typeface="Arial Unicode MS" pitchFamily="34" charset="-120"/>
                  <a:cs typeface="Arial Unicode MS" pitchFamily="34" charset="-120"/>
                </a:rPr>
                <a:t> Model 6.5” 12”, 15”</a:t>
              </a:r>
            </a:p>
            <a:p>
              <a:pPr eaLnBrk="1" hangingPunct="1">
                <a:buFontTx/>
                <a:buChar char="•"/>
              </a:pPr>
              <a:r>
                <a:rPr lang="en-US" altLang="zh-TW" sz="800" b="1" dirty="0" smtClean="0">
                  <a:solidFill>
                    <a:srgbClr val="000000"/>
                  </a:solidFill>
                  <a:latin typeface="Calibri" pitchFamily="34" charset="0"/>
                  <a:ea typeface="Arial Unicode MS" pitchFamily="34" charset="-120"/>
                  <a:cs typeface="Arial Unicode MS" pitchFamily="34" charset="-120"/>
                </a:rPr>
                <a:t> Model 18.5”, 21.5” wide screen</a:t>
              </a:r>
            </a:p>
            <a:p>
              <a:pPr eaLnBrk="1" hangingPunct="1">
                <a:buFontTx/>
                <a:buChar char="•"/>
              </a:pPr>
              <a:r>
                <a:rPr lang="en-US" altLang="zh-TW" sz="800" b="1" dirty="0" smtClean="0">
                  <a:solidFill>
                    <a:srgbClr val="000000"/>
                  </a:solidFill>
                  <a:latin typeface="Calibri" pitchFamily="34" charset="0"/>
                  <a:ea typeface="Arial Unicode MS" pitchFamily="34" charset="-120"/>
                  <a:cs typeface="Arial Unicode MS" pitchFamily="34" charset="-120"/>
                </a:rPr>
                <a:t> Operating Temp: 0~50 Degree </a:t>
              </a:r>
            </a:p>
            <a:p>
              <a:pPr eaLnBrk="1" hangingPunct="1">
                <a:buFontTx/>
                <a:buChar char="•"/>
              </a:pPr>
              <a:r>
                <a:rPr kumimoji="0" lang="en-US" altLang="zh-TW" sz="800" b="1" dirty="0" smtClean="0">
                  <a:solidFill>
                    <a:srgbClr val="000000"/>
                  </a:solidFill>
                  <a:latin typeface="Calibri" pitchFamily="34" charset="0"/>
                </a:rPr>
                <a:t> Dual Power input </a:t>
              </a:r>
            </a:p>
            <a:p>
              <a:pPr eaLnBrk="1" hangingPunct="1">
                <a:buFontTx/>
                <a:buChar char="•"/>
              </a:pPr>
              <a:r>
                <a:rPr kumimoji="0" lang="en-US" altLang="zh-TW" sz="800" b="1" dirty="0" smtClean="0">
                  <a:solidFill>
                    <a:srgbClr val="000000"/>
                  </a:solidFill>
                  <a:latin typeface="Calibri" pitchFamily="34" charset="0"/>
                </a:rPr>
                <a:t> VGA/DVI/ VGA/DP, USB T/S input</a:t>
              </a:r>
            </a:p>
          </p:txBody>
        </p:sp>
      </p:grpSp>
      <p:sp>
        <p:nvSpPr>
          <p:cNvPr id="131" name="Text Box 13"/>
          <p:cNvSpPr txBox="1">
            <a:spLocks noChangeArrowheads="1"/>
          </p:cNvSpPr>
          <p:nvPr/>
        </p:nvSpPr>
        <p:spPr bwMode="gray">
          <a:xfrm>
            <a:off x="971600" y="2484041"/>
            <a:ext cx="1985411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 anchorCtr="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900" b="1" i="1" dirty="0" smtClean="0">
                <a:solidFill>
                  <a:srgbClr val="FFFFFF"/>
                </a:solidFill>
                <a:latin typeface="Calibri" pitchFamily="34" charset="0"/>
              </a:rPr>
              <a:t>FPM-7151W/7181W/7211W</a:t>
            </a:r>
          </a:p>
          <a:p>
            <a:pPr eaLnBrk="1" hangingPunct="1"/>
            <a:r>
              <a:rPr lang="en-US" altLang="zh-TW" sz="900" b="1" i="1" dirty="0" smtClean="0">
                <a:solidFill>
                  <a:srgbClr val="FFFFFF"/>
                </a:solidFill>
                <a:latin typeface="Calibri" pitchFamily="34" charset="0"/>
              </a:rPr>
              <a:t>FPM-7121T/FPM-7151T/FPM-7061T</a:t>
            </a:r>
          </a:p>
        </p:txBody>
      </p:sp>
      <p:pic>
        <p:nvPicPr>
          <p:cNvPr id="184" name="Picture 2" descr="\\iag-server-st\HMI\Sally.huang\Product_Photo__HMI\TPC-1251T\TPC-1251T_1_B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92896"/>
            <a:ext cx="681092" cy="744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2" descr="\\iag-server-st\HMI\Sally.huang\Product_Photo__HMI\TPC-1251T\TPC-1251T_1_B.pn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52282"/>
            <a:ext cx="611258" cy="667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6" name="矩形 163"/>
          <p:cNvSpPr>
            <a:spLocks noChangeArrowheads="1"/>
          </p:cNvSpPr>
          <p:nvPr/>
        </p:nvSpPr>
        <p:spPr bwMode="auto">
          <a:xfrm>
            <a:off x="4553940" y="3236321"/>
            <a:ext cx="115929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050" b="1" i="1" dirty="0" smtClean="0">
                <a:solidFill>
                  <a:srgbClr val="9933FF"/>
                </a:solidFill>
                <a:latin typeface="Calibri" pitchFamily="34" charset="0"/>
              </a:rPr>
              <a:t>True-flat 4:3 FPM</a:t>
            </a:r>
          </a:p>
          <a:p>
            <a:pPr eaLnBrk="1" hangingPunct="1"/>
            <a:r>
              <a:rPr lang="en-US" altLang="zh-TW" sz="1050" b="1" i="1" dirty="0" smtClean="0">
                <a:solidFill>
                  <a:srgbClr val="9933FF"/>
                </a:solidFill>
                <a:latin typeface="Calibri" pitchFamily="34" charset="0"/>
              </a:rPr>
              <a:t>IP66 upgrade</a:t>
            </a:r>
            <a:endParaRPr lang="en-US" altLang="zh-TW" sz="1050" b="1" i="1" dirty="0">
              <a:solidFill>
                <a:srgbClr val="9933FF"/>
              </a:solidFill>
              <a:latin typeface="Calibri" pitchFamily="34" charset="0"/>
            </a:endParaRPr>
          </a:p>
        </p:txBody>
      </p:sp>
      <p:pic>
        <p:nvPicPr>
          <p:cNvPr id="187" name="圖片 2" descr="image00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999" y="2901235"/>
            <a:ext cx="436781" cy="397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" name="Oval 67"/>
          <p:cNvSpPr>
            <a:spLocks noChangeArrowheads="1"/>
          </p:cNvSpPr>
          <p:nvPr/>
        </p:nvSpPr>
        <p:spPr bwMode="auto">
          <a:xfrm>
            <a:off x="8100392" y="870097"/>
            <a:ext cx="812447" cy="321417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kumimoji="1" lang="en-US" altLang="zh-TW" sz="1200" b="1" dirty="0" smtClean="0">
                <a:solidFill>
                  <a:srgbClr val="FFFFFF"/>
                </a:solidFill>
                <a:latin typeface="Calibri"/>
                <a:ea typeface="新細明體"/>
              </a:rPr>
              <a:t>2017/Q2</a:t>
            </a:r>
            <a:endParaRPr kumimoji="1" lang="en-US" altLang="zh-TW" sz="1200" b="1" dirty="0">
              <a:solidFill>
                <a:srgbClr val="FFFFFF"/>
              </a:solidFill>
              <a:latin typeface="Calibri"/>
              <a:ea typeface="新細明體"/>
            </a:endParaRPr>
          </a:p>
        </p:txBody>
      </p:sp>
      <p:cxnSp>
        <p:nvCxnSpPr>
          <p:cNvPr id="161" name="直線單箭頭接點 12"/>
          <p:cNvCxnSpPr>
            <a:cxnSpLocks noChangeShapeType="1"/>
          </p:cNvCxnSpPr>
          <p:nvPr/>
        </p:nvCxnSpPr>
        <p:spPr bwMode="auto">
          <a:xfrm>
            <a:off x="720080" y="5877272"/>
            <a:ext cx="8316416" cy="0"/>
          </a:xfrm>
          <a:prstGeom prst="straightConnector1">
            <a:avLst/>
          </a:prstGeom>
          <a:noFill/>
          <a:ln w="38100" algn="ctr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arrow" w="med" len="med"/>
          </a:ln>
        </p:spPr>
      </p:cxnSp>
      <p:sp>
        <p:nvSpPr>
          <p:cNvPr id="195" name="文字方塊 194"/>
          <p:cNvSpPr txBox="1"/>
          <p:nvPr/>
        </p:nvSpPr>
        <p:spPr>
          <a:xfrm>
            <a:off x="899592" y="755412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TW" b="1" dirty="0" smtClean="0">
                <a:solidFill>
                  <a:srgbClr val="FF0000"/>
                </a:solidFill>
                <a:latin typeface="Calibri"/>
                <a:ea typeface="新細明體"/>
              </a:rPr>
              <a:t>PIP</a:t>
            </a:r>
            <a:endParaRPr lang="zh-TW" altLang="en-US" b="1" dirty="0">
              <a:solidFill>
                <a:srgbClr val="FF0000"/>
              </a:solidFill>
              <a:latin typeface="Calibri"/>
              <a:ea typeface="新細明體"/>
            </a:endParaRPr>
          </a:p>
        </p:txBody>
      </p:sp>
      <p:pic>
        <p:nvPicPr>
          <p:cNvPr id="196" name="圖片 195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0" t="23407" r="25738" b="36409"/>
          <a:stretch/>
        </p:blipFill>
        <p:spPr>
          <a:xfrm>
            <a:off x="1403648" y="739480"/>
            <a:ext cx="596891" cy="313256"/>
          </a:xfrm>
          <a:prstGeom prst="rect">
            <a:avLst/>
          </a:prstGeom>
        </p:spPr>
      </p:pic>
      <p:sp>
        <p:nvSpPr>
          <p:cNvPr id="197" name="文字方塊 196"/>
          <p:cNvSpPr txBox="1"/>
          <p:nvPr/>
        </p:nvSpPr>
        <p:spPr>
          <a:xfrm>
            <a:off x="1979712" y="755412"/>
            <a:ext cx="933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TW" b="1" dirty="0" smtClean="0">
                <a:solidFill>
                  <a:srgbClr val="FF0000"/>
                </a:solidFill>
                <a:latin typeface="Calibri"/>
                <a:ea typeface="新細明體"/>
              </a:rPr>
              <a:t>AP/</a:t>
            </a:r>
            <a:r>
              <a:rPr lang="en-US" altLang="zh-TW" b="1" dirty="0" err="1" smtClean="0">
                <a:solidFill>
                  <a:srgbClr val="FF0000"/>
                </a:solidFill>
                <a:latin typeface="Calibri"/>
                <a:ea typeface="新細明體"/>
              </a:rPr>
              <a:t>Wifi</a:t>
            </a:r>
            <a:endParaRPr lang="zh-TW" altLang="en-US" b="1" dirty="0">
              <a:solidFill>
                <a:srgbClr val="FF0000"/>
              </a:solidFill>
              <a:latin typeface="Calibri"/>
              <a:ea typeface="新細明體"/>
            </a:endParaRPr>
          </a:p>
        </p:txBody>
      </p:sp>
      <p:pic>
        <p:nvPicPr>
          <p:cNvPr id="84" name="Picture 7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915816" y="1412776"/>
            <a:ext cx="778619" cy="526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" name="Picture 4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444208" y="1942888"/>
            <a:ext cx="936104" cy="694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" name="Picture 3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373770" y="1972522"/>
            <a:ext cx="942646" cy="664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" name="Picture 5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436096" y="1941338"/>
            <a:ext cx="1071785" cy="707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" name="矩形 119"/>
          <p:cNvSpPr>
            <a:spLocks noChangeArrowheads="1"/>
          </p:cNvSpPr>
          <p:nvPr/>
        </p:nvSpPr>
        <p:spPr bwMode="auto">
          <a:xfrm>
            <a:off x="6331668" y="1230943"/>
            <a:ext cx="2246116" cy="707886"/>
          </a:xfrm>
          <a:prstGeom prst="rect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zh-TW" sz="1000" b="1" dirty="0" smtClean="0">
                <a:solidFill>
                  <a:srgbClr val="000000"/>
                </a:solidFill>
                <a:latin typeface="Calibri" pitchFamily="34" charset="0"/>
                <a:ea typeface="Arial Unicode MS" pitchFamily="34" charset="-120"/>
                <a:cs typeface="Arial Unicode MS" pitchFamily="34" charset="-120"/>
              </a:rPr>
              <a:t> Modularize Box</a:t>
            </a:r>
          </a:p>
          <a:p>
            <a:pPr eaLnBrk="1" hangingPunct="1">
              <a:buFontTx/>
              <a:buChar char="•"/>
            </a:pPr>
            <a:r>
              <a:rPr lang="en-US" altLang="zh-TW" sz="1000" b="1" dirty="0" smtClean="0">
                <a:solidFill>
                  <a:srgbClr val="000000"/>
                </a:solidFill>
                <a:latin typeface="Calibri" pitchFamily="34" charset="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kumimoji="0" lang="en-US" altLang="zh-TW" sz="1000" b="1" dirty="0" smtClean="0">
                <a:solidFill>
                  <a:srgbClr val="000000"/>
                </a:solidFill>
                <a:latin typeface="Calibri" pitchFamily="34" charset="0"/>
              </a:rPr>
              <a:t>TI Cortex-A8 processor on board</a:t>
            </a:r>
            <a:endParaRPr lang="en-US" altLang="zh-TW" sz="1000" b="1" dirty="0" smtClean="0">
              <a:solidFill>
                <a:srgbClr val="000000"/>
              </a:solidFill>
              <a:latin typeface="Calibri" pitchFamily="34" charset="0"/>
              <a:ea typeface="Arial Unicode MS" pitchFamily="34" charset="-120"/>
              <a:cs typeface="Arial Unicode MS" pitchFamily="34" charset="-120"/>
            </a:endParaRPr>
          </a:p>
          <a:p>
            <a:pPr eaLnBrk="1" hangingPunct="1">
              <a:buFontTx/>
              <a:buChar char="•"/>
            </a:pPr>
            <a:r>
              <a:rPr lang="en-US" altLang="zh-TW" sz="1000" b="1" dirty="0" smtClean="0">
                <a:solidFill>
                  <a:srgbClr val="000000"/>
                </a:solidFill>
                <a:latin typeface="Calibri" pitchFamily="34" charset="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kumimoji="0" lang="en-US" altLang="zh-TW" sz="1000" b="1" dirty="0" err="1" smtClean="0">
                <a:solidFill>
                  <a:srgbClr val="000000"/>
                </a:solidFill>
                <a:latin typeface="Calibri" pitchFamily="34" charset="0"/>
              </a:rPr>
              <a:t>Fanless</a:t>
            </a:r>
            <a:r>
              <a:rPr kumimoji="0" lang="en-US" altLang="zh-TW" sz="1000" b="1" dirty="0" smtClean="0">
                <a:solidFill>
                  <a:srgbClr val="000000"/>
                </a:solidFill>
                <a:latin typeface="Calibri" pitchFamily="34" charset="0"/>
              </a:rPr>
              <a:t> cooling system  </a:t>
            </a:r>
          </a:p>
          <a:p>
            <a:pPr eaLnBrk="1" hangingPunct="1">
              <a:buFontTx/>
              <a:buChar char="•"/>
            </a:pPr>
            <a:r>
              <a:rPr kumimoji="0" lang="en-US" altLang="zh-TW" sz="1000" b="1" dirty="0" smtClean="0">
                <a:solidFill>
                  <a:srgbClr val="000000"/>
                </a:solidFill>
                <a:latin typeface="Calibri" pitchFamily="34" charset="0"/>
              </a:rPr>
              <a:t>Built-in micro SD card &amp; Win CE OS  </a:t>
            </a:r>
          </a:p>
        </p:txBody>
      </p:sp>
    </p:spTree>
    <p:extLst>
      <p:ext uri="{BB962C8B-B14F-4D97-AF65-F5344CB8AC3E}">
        <p14:creationId xmlns:p14="http://schemas.microsoft.com/office/powerpoint/2010/main" val="31108398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圓角矩形 12"/>
          <p:cNvSpPr/>
          <p:nvPr/>
        </p:nvSpPr>
        <p:spPr bwMode="auto">
          <a:xfrm>
            <a:off x="648072" y="3717032"/>
            <a:ext cx="3600400" cy="230425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kumimoji="1" lang="zh-TW" altLang="en-US" dirty="0" smtClean="0">
              <a:solidFill>
                <a:prstClr val="white"/>
              </a:solidFill>
              <a:latin typeface="Garamond" pitchFamily="18" charset="0"/>
              <a:ea typeface="新細明體" pitchFamily="18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i="1" dirty="0" smtClean="0">
                <a:solidFill>
                  <a:srgbClr val="000099"/>
                </a:solidFill>
                <a:ea typeface="新細明體"/>
                <a:cs typeface="Calibri" panose="020F0502020204030204" pitchFamily="34" charset="0"/>
              </a:rPr>
              <a:t>General Industrial Monitors</a:t>
            </a:r>
            <a:endParaRPr lang="en-US" altLang="zh-TW" i="1" dirty="0">
              <a:solidFill>
                <a:srgbClr val="000099"/>
              </a:solidFill>
              <a:ea typeface="新細明體"/>
              <a:cs typeface="Calibri" panose="020F0502020204030204" pitchFamily="34" charset="0"/>
            </a:endParaRPr>
          </a:p>
        </p:txBody>
      </p:sp>
      <p:cxnSp>
        <p:nvCxnSpPr>
          <p:cNvPr id="7" name="直線單箭頭接點 11"/>
          <p:cNvCxnSpPr>
            <a:cxnSpLocks noChangeShapeType="1"/>
          </p:cNvCxnSpPr>
          <p:nvPr/>
        </p:nvCxnSpPr>
        <p:spPr bwMode="auto">
          <a:xfrm flipV="1">
            <a:off x="4644008" y="1052736"/>
            <a:ext cx="0" cy="5328592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文字方塊 14"/>
          <p:cNvSpPr txBox="1"/>
          <p:nvPr/>
        </p:nvSpPr>
        <p:spPr>
          <a:xfrm>
            <a:off x="906653" y="3789040"/>
            <a:ext cx="294343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TW" b="1" u="sng" dirty="0" smtClean="0">
                <a:solidFill>
                  <a:prstClr val="black"/>
                </a:solidFill>
                <a:latin typeface="Calibri" pitchFamily="34" charset="0"/>
                <a:ea typeface="新細明體"/>
                <a:cs typeface="Calibri" pitchFamily="34" charset="0"/>
              </a:rPr>
              <a:t>FPM-2120G / 2150G / 2170G</a:t>
            </a:r>
            <a:endParaRPr lang="zh-TW" altLang="en-US" b="1" u="sng" dirty="0">
              <a:solidFill>
                <a:prstClr val="black"/>
              </a:solidFill>
              <a:latin typeface="Calibri" pitchFamily="34" charset="0"/>
              <a:ea typeface="新細明體"/>
              <a:cs typeface="Calibri" pitchFamily="34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4823766"/>
            <a:ext cx="1032901" cy="926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5085184"/>
            <a:ext cx="792088" cy="71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圓角矩形 16"/>
          <p:cNvSpPr/>
          <p:nvPr/>
        </p:nvSpPr>
        <p:spPr bwMode="auto">
          <a:xfrm>
            <a:off x="5004048" y="3717032"/>
            <a:ext cx="3600400" cy="22322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kumimoji="1" lang="zh-TW" altLang="en-US" dirty="0" smtClean="0">
              <a:solidFill>
                <a:prstClr val="white"/>
              </a:solidFill>
              <a:latin typeface="Garamond" pitchFamily="18" charset="0"/>
              <a:ea typeface="新細明體" pitchFamily="18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5474225" y="3779748"/>
            <a:ext cx="2731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TW" b="1" u="sng" dirty="0" smtClean="0">
                <a:solidFill>
                  <a:prstClr val="black"/>
                </a:solidFill>
                <a:latin typeface="Calibri" pitchFamily="34" charset="0"/>
                <a:ea typeface="新細明體"/>
                <a:cs typeface="Calibri" pitchFamily="34" charset="0"/>
              </a:rPr>
              <a:t>FPM-5151G/5171G/5191G</a:t>
            </a:r>
            <a:endParaRPr lang="zh-TW" altLang="en-US" b="1" u="sng" dirty="0">
              <a:solidFill>
                <a:prstClr val="black"/>
              </a:solidFill>
              <a:latin typeface="Calibri" pitchFamily="34" charset="0"/>
              <a:ea typeface="新細明體"/>
              <a:cs typeface="Calibri" pitchFamily="34" charset="0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775869"/>
            <a:ext cx="1224136" cy="110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橢圓 19"/>
          <p:cNvSpPr/>
          <p:nvPr/>
        </p:nvSpPr>
        <p:spPr bwMode="auto">
          <a:xfrm>
            <a:off x="8103391" y="5604066"/>
            <a:ext cx="357040" cy="301583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kumimoji="1" lang="zh-TW" altLang="en-US" smtClean="0">
              <a:solidFill>
                <a:prstClr val="white"/>
              </a:solidFill>
              <a:latin typeface="Garamond" pitchFamily="18" charset="0"/>
              <a:ea typeface="新細明體" pitchFamily="18" charset="-12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92088" y="4149080"/>
            <a:ext cx="33123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zh-TW" sz="1600" dirty="0" smtClean="0">
                <a:solidFill>
                  <a:prstClr val="black"/>
                </a:solidFill>
                <a:latin typeface="Calibri" pitchFamily="34" charset="0"/>
                <a:ea typeface="新細明體"/>
                <a:cs typeface="Calibri" pitchFamily="34" charset="0"/>
              </a:rPr>
              <a:t> 12”/15”/17”</a:t>
            </a:r>
            <a:r>
              <a:rPr lang="zh-TW" altLang="en-US" sz="1600" dirty="0" smtClean="0">
                <a:solidFill>
                  <a:prstClr val="black"/>
                </a:solidFill>
                <a:latin typeface="Calibri" pitchFamily="34" charset="0"/>
                <a:ea typeface="新細明體"/>
                <a:cs typeface="Calibri" pitchFamily="34" charset="0"/>
              </a:rPr>
              <a:t> </a:t>
            </a:r>
            <a:r>
              <a:rPr lang="en-US" altLang="zh-TW" sz="1600" dirty="0" smtClean="0">
                <a:solidFill>
                  <a:prstClr val="black"/>
                </a:solidFill>
                <a:latin typeface="Calibri" pitchFamily="34" charset="0"/>
                <a:ea typeface="新細明體"/>
                <a:cs typeface="Calibri" pitchFamily="34" charset="0"/>
              </a:rPr>
              <a:t>with Resistive Touch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zh-TW" sz="1600" dirty="0" smtClean="0">
                <a:solidFill>
                  <a:prstClr val="black"/>
                </a:solidFill>
                <a:latin typeface="Calibri" pitchFamily="34" charset="0"/>
                <a:ea typeface="新細明體"/>
                <a:cs typeface="Calibri" pitchFamily="34" charset="0"/>
              </a:rPr>
              <a:t> Aluminum front bezel</a:t>
            </a:r>
            <a:endParaRPr lang="en-GB" altLang="zh-TW" sz="1600" dirty="0" smtClean="0">
              <a:solidFill>
                <a:prstClr val="black"/>
              </a:solidFill>
              <a:latin typeface="Calibri" pitchFamily="34" charset="0"/>
              <a:ea typeface="新細明體"/>
              <a:cs typeface="Calibri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zh-TW" sz="1600" dirty="0" smtClean="0">
                <a:solidFill>
                  <a:prstClr val="black"/>
                </a:solidFill>
                <a:latin typeface="Calibri" pitchFamily="34" charset="0"/>
                <a:ea typeface="新細明體"/>
                <a:cs typeface="Calibri" pitchFamily="34" charset="0"/>
              </a:rPr>
              <a:t> SECC rear cover</a:t>
            </a:r>
            <a:endParaRPr lang="en-GB" altLang="zh-TW" sz="1600" dirty="0" smtClean="0">
              <a:solidFill>
                <a:prstClr val="black"/>
              </a:solidFill>
              <a:latin typeface="Calibri" pitchFamily="34" charset="0"/>
              <a:ea typeface="新細明體"/>
              <a:cs typeface="Calibri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GB" altLang="zh-TW" sz="1600" dirty="0" smtClean="0">
                <a:solidFill>
                  <a:prstClr val="black"/>
                </a:solidFill>
                <a:latin typeface="Calibri" pitchFamily="34" charset="0"/>
                <a:ea typeface="新細明體"/>
                <a:cs typeface="Calibri" pitchFamily="34" charset="0"/>
              </a:rPr>
              <a:t> </a:t>
            </a:r>
            <a:r>
              <a:rPr lang="en-US" altLang="zh-TW" sz="1600" dirty="0" smtClean="0">
                <a:solidFill>
                  <a:prstClr val="black"/>
                </a:solidFill>
                <a:latin typeface="Calibri" pitchFamily="34" charset="0"/>
                <a:ea typeface="新細明體"/>
                <a:cs typeface="Calibri" pitchFamily="34" charset="0"/>
              </a:rPr>
              <a:t>VGA/Comport Touch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zh-TW" sz="1600" dirty="0" smtClean="0">
                <a:solidFill>
                  <a:prstClr val="black"/>
                </a:solidFill>
                <a:latin typeface="Calibri" pitchFamily="34" charset="0"/>
                <a:ea typeface="新細明體"/>
                <a:cs typeface="Calibri" pitchFamily="34" charset="0"/>
              </a:rPr>
              <a:t> Support 0-50 ℃</a:t>
            </a:r>
            <a:endParaRPr lang="en-GB" altLang="zh-TW" sz="1600" dirty="0">
              <a:solidFill>
                <a:prstClr val="black"/>
              </a:solidFill>
              <a:latin typeface="Calibri" pitchFamily="34" charset="0"/>
              <a:ea typeface="新細明體"/>
              <a:cs typeface="Calibri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0" y="3501008"/>
            <a:ext cx="16951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TW" dirty="0" smtClean="0">
                <a:solidFill>
                  <a:prstClr val="black"/>
                </a:solidFill>
                <a:latin typeface="Calibri" pitchFamily="34" charset="0"/>
                <a:ea typeface="新細明體"/>
                <a:cs typeface="Calibri" pitchFamily="34" charset="0"/>
              </a:rPr>
              <a:t>Cost effective</a:t>
            </a:r>
            <a:endParaRPr lang="en-GB" altLang="zh-TW" dirty="0" smtClean="0">
              <a:solidFill>
                <a:prstClr val="black"/>
              </a:solidFill>
              <a:latin typeface="Calibri" pitchFamily="34" charset="0"/>
              <a:ea typeface="新細明體"/>
              <a:cs typeface="Calibri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148064" y="4149080"/>
            <a:ext cx="33123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zh-TW" sz="1600" dirty="0" smtClean="0">
                <a:solidFill>
                  <a:prstClr val="black"/>
                </a:solidFill>
                <a:latin typeface="Calibri" pitchFamily="34" charset="0"/>
                <a:ea typeface="新細明體"/>
                <a:cs typeface="Calibri" pitchFamily="34" charset="0"/>
              </a:rPr>
              <a:t> 15”/17”/19”</a:t>
            </a:r>
            <a:r>
              <a:rPr lang="zh-TW" altLang="en-US" sz="1600" dirty="0" smtClean="0">
                <a:solidFill>
                  <a:prstClr val="black"/>
                </a:solidFill>
                <a:latin typeface="Calibri" pitchFamily="34" charset="0"/>
                <a:ea typeface="新細明體"/>
                <a:cs typeface="Calibri" pitchFamily="34" charset="0"/>
              </a:rPr>
              <a:t> </a:t>
            </a:r>
            <a:r>
              <a:rPr lang="en-US" altLang="zh-TW" sz="1600" dirty="0" smtClean="0">
                <a:solidFill>
                  <a:prstClr val="black"/>
                </a:solidFill>
                <a:latin typeface="Calibri" pitchFamily="34" charset="0"/>
                <a:ea typeface="新細明體"/>
                <a:cs typeface="Calibri" pitchFamily="34" charset="0"/>
              </a:rPr>
              <a:t>with Resistive Touch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zh-TW" sz="1600" dirty="0" smtClean="0">
                <a:solidFill>
                  <a:prstClr val="black"/>
                </a:solidFill>
                <a:latin typeface="Calibri" pitchFamily="34" charset="0"/>
                <a:ea typeface="新細明體"/>
                <a:cs typeface="Calibri" pitchFamily="34" charset="0"/>
              </a:rPr>
              <a:t> </a:t>
            </a:r>
            <a:r>
              <a:rPr lang="en-US" altLang="zh-TW" sz="1600" dirty="0" smtClean="0">
                <a:solidFill>
                  <a:srgbClr val="FF0000"/>
                </a:solidFill>
                <a:latin typeface="Calibri" pitchFamily="34" charset="0"/>
                <a:ea typeface="新細明體"/>
                <a:cs typeface="Calibri" pitchFamily="34" charset="0"/>
              </a:rPr>
              <a:t>Front accessible USB connector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zh-TW" sz="1600" dirty="0" smtClean="0">
                <a:solidFill>
                  <a:prstClr val="black"/>
                </a:solidFill>
                <a:latin typeface="Calibri" pitchFamily="34" charset="0"/>
                <a:ea typeface="新細明體"/>
                <a:cs typeface="Calibri" pitchFamily="34" charset="0"/>
              </a:rPr>
              <a:t> Anti-rusting coating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zh-TW" sz="1600" dirty="0" smtClean="0">
                <a:solidFill>
                  <a:prstClr val="black"/>
                </a:solidFill>
                <a:latin typeface="Calibri" pitchFamily="34" charset="0"/>
                <a:ea typeface="新細明體"/>
                <a:cs typeface="Calibri" pitchFamily="34" charset="0"/>
              </a:rPr>
              <a:t> VGA/DVI/USB Touch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zh-TW" sz="1600" dirty="0" smtClean="0">
                <a:solidFill>
                  <a:prstClr val="black"/>
                </a:solidFill>
                <a:latin typeface="Calibri" pitchFamily="34" charset="0"/>
                <a:ea typeface="新細明體"/>
                <a:cs typeface="Calibri" pitchFamily="34" charset="0"/>
              </a:rPr>
              <a:t> 0-50 ℃</a:t>
            </a:r>
            <a:endParaRPr lang="en-GB" altLang="zh-TW" sz="1600" dirty="0">
              <a:solidFill>
                <a:prstClr val="black"/>
              </a:solidFill>
              <a:latin typeface="Calibri" pitchFamily="34" charset="0"/>
              <a:ea typeface="新細明體"/>
              <a:cs typeface="Calibri" pitchFamily="34" charset="0"/>
            </a:endParaRPr>
          </a:p>
        </p:txBody>
      </p:sp>
      <p:sp>
        <p:nvSpPr>
          <p:cNvPr id="41" name="圓角矩形 40"/>
          <p:cNvSpPr/>
          <p:nvPr/>
        </p:nvSpPr>
        <p:spPr bwMode="auto">
          <a:xfrm>
            <a:off x="755576" y="1196752"/>
            <a:ext cx="3600400" cy="20882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kumimoji="1" lang="zh-TW" altLang="en-US" dirty="0" smtClean="0">
              <a:solidFill>
                <a:prstClr val="white"/>
              </a:solidFill>
              <a:latin typeface="Garamond" pitchFamily="18" charset="0"/>
              <a:ea typeface="新細明體" pitchFamily="18" charset="-120"/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1225753" y="1268760"/>
            <a:ext cx="2731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TW" b="1" u="sng" dirty="0" smtClean="0">
                <a:solidFill>
                  <a:prstClr val="black"/>
                </a:solidFill>
                <a:latin typeface="Calibri" pitchFamily="34" charset="0"/>
                <a:ea typeface="新細明體"/>
                <a:cs typeface="Calibri" pitchFamily="34" charset="0"/>
              </a:rPr>
              <a:t>FPM-3121G/3151G/3191G</a:t>
            </a:r>
            <a:endParaRPr lang="zh-TW" altLang="en-US" b="1" u="sng" dirty="0">
              <a:solidFill>
                <a:prstClr val="black"/>
              </a:solidFill>
              <a:latin typeface="Calibri" pitchFamily="34" charset="0"/>
              <a:ea typeface="新細明體"/>
              <a:cs typeface="Calibri" pitchFamily="34" charset="0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899592" y="1628800"/>
            <a:ext cx="33123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zh-TW" sz="1600" dirty="0" smtClean="0">
                <a:solidFill>
                  <a:prstClr val="black"/>
                </a:solidFill>
                <a:latin typeface="Calibri" pitchFamily="34" charset="0"/>
                <a:ea typeface="新細明體"/>
                <a:cs typeface="Calibri" pitchFamily="34" charset="0"/>
              </a:rPr>
              <a:t> 12”/15”/17”</a:t>
            </a:r>
            <a:r>
              <a:rPr lang="zh-TW" altLang="en-US" sz="1600" dirty="0" smtClean="0">
                <a:solidFill>
                  <a:prstClr val="black"/>
                </a:solidFill>
                <a:latin typeface="Calibri" pitchFamily="34" charset="0"/>
                <a:ea typeface="新細明體"/>
                <a:cs typeface="Calibri" pitchFamily="34" charset="0"/>
              </a:rPr>
              <a:t> </a:t>
            </a:r>
            <a:r>
              <a:rPr lang="en-US" altLang="zh-TW" sz="1600" dirty="0" smtClean="0">
                <a:solidFill>
                  <a:prstClr val="black"/>
                </a:solidFill>
                <a:latin typeface="Calibri" pitchFamily="34" charset="0"/>
                <a:ea typeface="新細明體"/>
                <a:cs typeface="Calibri" pitchFamily="34" charset="0"/>
              </a:rPr>
              <a:t>with Resistive Touch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zh-TW" sz="1600" dirty="0" smtClean="0">
                <a:solidFill>
                  <a:prstClr val="black"/>
                </a:solidFill>
                <a:latin typeface="Calibri" pitchFamily="34" charset="0"/>
                <a:ea typeface="新細明體"/>
                <a:cs typeface="Calibri" pitchFamily="34" charset="0"/>
              </a:rPr>
              <a:t> Reliable bezel and rear cover design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zh-TW" sz="1600" dirty="0" smtClean="0">
                <a:solidFill>
                  <a:prstClr val="black"/>
                </a:solidFill>
                <a:latin typeface="Calibri" pitchFamily="34" charset="0"/>
                <a:ea typeface="新細明體"/>
                <a:cs typeface="Calibri" pitchFamily="34" charset="0"/>
              </a:rPr>
              <a:t> Ground isolation protection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zh-TW" sz="1600" dirty="0" smtClean="0">
                <a:solidFill>
                  <a:prstClr val="black"/>
                </a:solidFill>
                <a:latin typeface="Calibri" pitchFamily="34" charset="0"/>
                <a:ea typeface="新細明體"/>
                <a:cs typeface="Calibri" pitchFamily="34" charset="0"/>
              </a:rPr>
              <a:t> Front accessible OSD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zh-TW" sz="1600" dirty="0" smtClean="0">
                <a:solidFill>
                  <a:prstClr val="black"/>
                </a:solidFill>
                <a:latin typeface="Calibri" pitchFamily="34" charset="0"/>
                <a:ea typeface="新細明體"/>
                <a:cs typeface="Calibri" pitchFamily="34" charset="0"/>
              </a:rPr>
              <a:t> VGA/DVI/USB Touch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zh-TW" sz="1600" dirty="0" smtClean="0">
                <a:solidFill>
                  <a:prstClr val="black"/>
                </a:solidFill>
                <a:latin typeface="Calibri" pitchFamily="34" charset="0"/>
                <a:ea typeface="新細明體"/>
                <a:cs typeface="Calibri" pitchFamily="34" charset="0"/>
              </a:rPr>
              <a:t>  </a:t>
            </a:r>
            <a:r>
              <a:rPr lang="en-US" altLang="zh-TW" sz="1600" dirty="0" smtClean="0">
                <a:solidFill>
                  <a:srgbClr val="FF0000"/>
                </a:solidFill>
                <a:latin typeface="Calibri" pitchFamily="34" charset="0"/>
                <a:ea typeface="新細明體"/>
                <a:cs typeface="Calibri" pitchFamily="34" charset="0"/>
              </a:rPr>
              <a:t>Support -20-60 ℃</a:t>
            </a:r>
            <a:endParaRPr lang="en-GB" altLang="zh-TW" sz="1600" dirty="0" smtClean="0">
              <a:solidFill>
                <a:srgbClr val="FF0000"/>
              </a:solidFill>
              <a:latin typeface="Calibri" pitchFamily="34" charset="0"/>
              <a:ea typeface="新細明體"/>
              <a:cs typeface="Calibri" pitchFamily="34" charset="0"/>
            </a:endParaRPr>
          </a:p>
        </p:txBody>
      </p:sp>
      <p:sp>
        <p:nvSpPr>
          <p:cNvPr id="47" name="圓角矩形 46"/>
          <p:cNvSpPr/>
          <p:nvPr/>
        </p:nvSpPr>
        <p:spPr bwMode="auto">
          <a:xfrm>
            <a:off x="4932040" y="1196752"/>
            <a:ext cx="3600400" cy="208823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kumimoji="1" lang="zh-TW" altLang="en-US" dirty="0" smtClean="0">
              <a:solidFill>
                <a:prstClr val="white"/>
              </a:solidFill>
              <a:latin typeface="Garamond" pitchFamily="18" charset="0"/>
              <a:ea typeface="新細明體" pitchFamily="18" charset="-120"/>
            </a:endParaRPr>
          </a:p>
        </p:txBody>
      </p:sp>
      <p:sp>
        <p:nvSpPr>
          <p:cNvPr id="48" name="文字方塊 47"/>
          <p:cNvSpPr txBox="1"/>
          <p:nvPr/>
        </p:nvSpPr>
        <p:spPr>
          <a:xfrm>
            <a:off x="5940152" y="1268760"/>
            <a:ext cx="1758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TW" b="1" u="sng" dirty="0" smtClean="0">
                <a:solidFill>
                  <a:prstClr val="black"/>
                </a:solidFill>
                <a:latin typeface="Calibri" pitchFamily="34" charset="0"/>
                <a:ea typeface="新細明體"/>
                <a:cs typeface="Calibri" pitchFamily="34" charset="0"/>
              </a:rPr>
              <a:t>FPM-7000 series</a:t>
            </a:r>
            <a:endParaRPr lang="zh-TW" altLang="en-US" b="1" u="sng" dirty="0">
              <a:solidFill>
                <a:prstClr val="black"/>
              </a:solidFill>
              <a:latin typeface="Calibri" pitchFamily="34" charset="0"/>
              <a:ea typeface="新細明體"/>
              <a:cs typeface="Calibri" pitchFamily="34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5076056" y="1556792"/>
            <a:ext cx="33123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zh-TW" sz="1600" dirty="0" smtClean="0">
                <a:solidFill>
                  <a:prstClr val="black"/>
                </a:solidFill>
                <a:latin typeface="Calibri" pitchFamily="34" charset="0"/>
                <a:ea typeface="新細明體"/>
                <a:cs typeface="Calibri" pitchFamily="34" charset="0"/>
              </a:rPr>
              <a:t>  6”/12”/15” with Resistive Touch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zh-TW" sz="1600" dirty="0" smtClean="0">
                <a:solidFill>
                  <a:prstClr val="black"/>
                </a:solidFill>
                <a:latin typeface="Calibri" pitchFamily="34" charset="0"/>
                <a:ea typeface="新細明體"/>
                <a:cs typeface="Calibri" pitchFamily="34" charset="0"/>
              </a:rPr>
              <a:t>  15.6/18.5/21.5 with PCT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zh-TW" sz="1600" dirty="0" smtClean="0">
                <a:solidFill>
                  <a:prstClr val="black"/>
                </a:solidFill>
                <a:latin typeface="Calibri" pitchFamily="34" charset="0"/>
                <a:ea typeface="新細明體"/>
                <a:cs typeface="Calibri" pitchFamily="34" charset="0"/>
              </a:rPr>
              <a:t> </a:t>
            </a:r>
            <a:r>
              <a:rPr lang="en-US" altLang="zh-TW" sz="1600" dirty="0" smtClean="0">
                <a:solidFill>
                  <a:srgbClr val="FF0000"/>
                </a:solidFill>
                <a:latin typeface="Calibri" pitchFamily="34" charset="0"/>
                <a:ea typeface="新細明體"/>
                <a:cs typeface="Calibri" pitchFamily="34" charset="0"/>
              </a:rPr>
              <a:t>Truly flat touch screen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zh-TW" sz="1600" dirty="0" smtClean="0">
                <a:solidFill>
                  <a:prstClr val="black"/>
                </a:solidFill>
                <a:latin typeface="Calibri" pitchFamily="34" charset="0"/>
                <a:ea typeface="新細明體"/>
                <a:cs typeface="Calibri" pitchFamily="34" charset="0"/>
              </a:rPr>
              <a:t> Multi-touch support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zh-TW" sz="1600" dirty="0" smtClean="0">
                <a:solidFill>
                  <a:prstClr val="black"/>
                </a:solidFill>
                <a:latin typeface="Calibri" pitchFamily="34" charset="0"/>
                <a:ea typeface="新細明體"/>
                <a:cs typeface="Calibri" pitchFamily="34" charset="0"/>
              </a:rPr>
              <a:t> VGA/DVI or VGA/DP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zh-TW" sz="1600" dirty="0" smtClean="0">
                <a:solidFill>
                  <a:srgbClr val="FF0000"/>
                </a:solidFill>
                <a:latin typeface="Calibri" pitchFamily="34" charset="0"/>
                <a:ea typeface="新細明體"/>
                <a:cs typeface="Calibri" pitchFamily="34" charset="0"/>
              </a:rPr>
              <a:t>-20-60 ℃for T-series</a:t>
            </a:r>
            <a:endParaRPr lang="en-US" altLang="zh-TW" sz="1600" dirty="0" smtClean="0">
              <a:solidFill>
                <a:prstClr val="black"/>
              </a:solidFill>
              <a:latin typeface="Calibri" pitchFamily="34" charset="0"/>
              <a:ea typeface="新細明體"/>
              <a:cs typeface="Calibri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zh-TW" sz="1600" dirty="0" smtClean="0">
                <a:solidFill>
                  <a:prstClr val="black"/>
                </a:solidFill>
                <a:latin typeface="Calibri" pitchFamily="34" charset="0"/>
                <a:ea typeface="新細明體"/>
                <a:cs typeface="Calibri" pitchFamily="34" charset="0"/>
              </a:rPr>
              <a:t> 0-50 ℃for Widescreen</a:t>
            </a:r>
            <a:endParaRPr lang="en-GB" altLang="zh-TW" sz="1600" dirty="0">
              <a:solidFill>
                <a:prstClr val="black"/>
              </a:solidFill>
              <a:latin typeface="Calibri" pitchFamily="34" charset="0"/>
              <a:ea typeface="新細明體"/>
              <a:cs typeface="Calibri" pitchFamily="34" charset="0"/>
            </a:endParaRP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348880"/>
            <a:ext cx="1083976" cy="1050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559" y="1988840"/>
            <a:ext cx="1371889" cy="13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286611"/>
            <a:ext cx="1127356" cy="1072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0" name="直線單箭頭接點 11"/>
          <p:cNvCxnSpPr>
            <a:cxnSpLocks noChangeShapeType="1"/>
          </p:cNvCxnSpPr>
          <p:nvPr/>
        </p:nvCxnSpPr>
        <p:spPr bwMode="auto">
          <a:xfrm flipH="1">
            <a:off x="0" y="3501008"/>
            <a:ext cx="8316416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矩形 33"/>
          <p:cNvSpPr/>
          <p:nvPr/>
        </p:nvSpPr>
        <p:spPr>
          <a:xfrm>
            <a:off x="6991" y="3140968"/>
            <a:ext cx="1900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TW" dirty="0" smtClean="0">
                <a:solidFill>
                  <a:prstClr val="black"/>
                </a:solidFill>
                <a:latin typeface="Calibri" pitchFamily="34" charset="0"/>
                <a:ea typeface="新細明體"/>
                <a:cs typeface="Calibri" pitchFamily="34" charset="0"/>
              </a:rPr>
              <a:t>High Performance</a:t>
            </a:r>
            <a:endParaRPr lang="en-GB" altLang="zh-TW" dirty="0" smtClean="0">
              <a:solidFill>
                <a:prstClr val="black"/>
              </a:solidFill>
              <a:latin typeface="Calibri" pitchFamily="34" charset="0"/>
              <a:ea typeface="新細明體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0" y="-1251520"/>
            <a:ext cx="9144000" cy="7158510"/>
          </a:xfrm>
          <a:prstGeom prst="rect">
            <a:avLst/>
          </a:prstGeom>
          <a:gradFill flip="none" rotWithShape="1">
            <a:gsLst>
              <a:gs pos="18000">
                <a:schemeClr val="bg1">
                  <a:lumMod val="65000"/>
                  <a:shade val="30000"/>
                  <a:satMod val="115000"/>
                </a:schemeClr>
              </a:gs>
              <a:gs pos="48000">
                <a:schemeClr val="bg1">
                  <a:lumMod val="8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" name="橢圓 3"/>
          <p:cNvSpPr/>
          <p:nvPr/>
        </p:nvSpPr>
        <p:spPr>
          <a:xfrm>
            <a:off x="-2124744" y="3428564"/>
            <a:ext cx="11463015" cy="359440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27000">
                <a:schemeClr val="bg1">
                  <a:lumMod val="8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8" name="橢圓 17"/>
          <p:cNvSpPr/>
          <p:nvPr/>
        </p:nvSpPr>
        <p:spPr>
          <a:xfrm>
            <a:off x="-579558" y="4581128"/>
            <a:ext cx="12578202" cy="359440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27000">
                <a:schemeClr val="bg1">
                  <a:lumMod val="8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3" name="群組 19"/>
          <p:cNvGrpSpPr/>
          <p:nvPr/>
        </p:nvGrpSpPr>
        <p:grpSpPr>
          <a:xfrm>
            <a:off x="224378" y="1825033"/>
            <a:ext cx="9028142" cy="4291863"/>
            <a:chOff x="224378" y="1825033"/>
            <a:chExt cx="9028142" cy="4291863"/>
          </a:xfrm>
        </p:grpSpPr>
        <p:grpSp>
          <p:nvGrpSpPr>
            <p:cNvPr id="5" name="群組 4"/>
            <p:cNvGrpSpPr/>
            <p:nvPr/>
          </p:nvGrpSpPr>
          <p:grpSpPr>
            <a:xfrm>
              <a:off x="412874" y="2237795"/>
              <a:ext cx="8839646" cy="3879101"/>
              <a:chOff x="348383" y="1622892"/>
              <a:chExt cx="7983248" cy="3360541"/>
            </a:xfrm>
          </p:grpSpPr>
          <p:pic>
            <p:nvPicPr>
              <p:cNvPr id="6" name="Picture 7" descr="D:\Marketing\HMI\Sally\Photo\FPM\FPM-7151W\FPM-7151W_1_B.pn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572" b="12800"/>
              <a:stretch/>
            </p:blipFill>
            <p:spPr bwMode="auto">
              <a:xfrm>
                <a:off x="1758727" y="3353450"/>
                <a:ext cx="1964392" cy="13677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7" name="群組 6"/>
              <p:cNvGrpSpPr/>
              <p:nvPr/>
            </p:nvGrpSpPr>
            <p:grpSpPr>
              <a:xfrm>
                <a:off x="5367343" y="2785330"/>
                <a:ext cx="2964288" cy="2198103"/>
                <a:chOff x="5439102" y="2278966"/>
                <a:chExt cx="2858591" cy="2081896"/>
              </a:xfrm>
            </p:grpSpPr>
            <p:pic>
              <p:nvPicPr>
                <p:cNvPr id="14" name="Picture 8" descr="D:\Marketing\HMI\Sally\Photo\TPC-1581WP\TPC-1581WP_1_B.png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7464" b="9706"/>
                <a:stretch/>
              </p:blipFill>
              <p:spPr bwMode="auto">
                <a:xfrm>
                  <a:off x="5439102" y="2278966"/>
                  <a:ext cx="2858591" cy="208189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" name="Picture 10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08304" y="3979018"/>
                  <a:ext cx="344179" cy="1238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8" name="群組 7"/>
              <p:cNvGrpSpPr/>
              <p:nvPr/>
            </p:nvGrpSpPr>
            <p:grpSpPr>
              <a:xfrm>
                <a:off x="3423067" y="3047060"/>
                <a:ext cx="2244268" cy="1764172"/>
                <a:chOff x="4790691" y="2912012"/>
                <a:chExt cx="2445266" cy="1738896"/>
              </a:xfrm>
            </p:grpSpPr>
            <p:pic>
              <p:nvPicPr>
                <p:cNvPr id="12" name="Picture 9" descr="D:\Marketing\HMI\Sally\Photo\TPC-1881WP\TPC-1881WP_1_B.png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5973" b="12914"/>
                <a:stretch/>
              </p:blipFill>
              <p:spPr bwMode="auto">
                <a:xfrm>
                  <a:off x="4790691" y="2912012"/>
                  <a:ext cx="2445266" cy="173889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" name="Picture 10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73967" y="4369905"/>
                  <a:ext cx="344179" cy="1238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9" name="Picture 6" descr="D:\Marketing\HMI\Sally\Photo\FPM\FPM-7151T\FPM-7151T_02_01_B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35" t="7491" r="5106" b="8335"/>
              <a:stretch/>
            </p:blipFill>
            <p:spPr bwMode="auto">
              <a:xfrm>
                <a:off x="348383" y="1622892"/>
                <a:ext cx="1724984" cy="16526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4" descr="D:\Marketing\HMI\Sally\Photo\FPM\FPM-7121T\FPM-7121T_02_01_B.pn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06" t="8392" r="5064" b="6737"/>
              <a:stretch/>
            </p:blipFill>
            <p:spPr bwMode="auto">
              <a:xfrm>
                <a:off x="1970894" y="1817859"/>
                <a:ext cx="1383626" cy="13385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3" descr="D:\Marketing\HMI\Sally\Photo\FPM\FPM-7061T\FPM-7061T_02_01_B.png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21" t="11204" r="6618"/>
              <a:stretch/>
            </p:blipFill>
            <p:spPr bwMode="auto">
              <a:xfrm>
                <a:off x="3287994" y="2180949"/>
                <a:ext cx="870250" cy="8666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" name="矩形 1"/>
            <p:cNvSpPr/>
            <p:nvPr/>
          </p:nvSpPr>
          <p:spPr>
            <a:xfrm>
              <a:off x="224378" y="1825033"/>
              <a:ext cx="3970121" cy="8255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 dirty="0" smtClean="0">
                  <a:solidFill>
                    <a:schemeClr val="tx1"/>
                  </a:solidFill>
                </a:rPr>
                <a:t>FPM-7000T </a:t>
              </a:r>
              <a:r>
                <a:rPr lang="en-US" altLang="zh-TW" b="1" dirty="0">
                  <a:solidFill>
                    <a:schemeClr val="tx1"/>
                  </a:solidFill>
                </a:rPr>
                <a:t>Series </a:t>
              </a:r>
              <a:r>
                <a:rPr lang="en-US" altLang="zh-TW" dirty="0">
                  <a:solidFill>
                    <a:schemeClr val="tx1"/>
                  </a:solidFill>
                </a:rPr>
                <a:t>(15”/ 12.1”/ 6.5”)</a:t>
              </a:r>
              <a:endParaRPr lang="en-US" altLang="zh-TW" dirty="0" smtClean="0">
                <a:solidFill>
                  <a:schemeClr val="tx1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zh-TW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5871710" y="3051529"/>
              <a:ext cx="2802137" cy="6613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 dirty="0" smtClean="0">
                  <a:solidFill>
                    <a:schemeClr val="tx1"/>
                  </a:solidFill>
                </a:rPr>
                <a:t>FPM-7000W Series</a:t>
              </a:r>
            </a:p>
            <a:p>
              <a:pPr algn="ctr"/>
              <a:r>
                <a:rPr lang="en-US" altLang="zh-TW" dirty="0" smtClean="0">
                  <a:solidFill>
                    <a:schemeClr val="tx1"/>
                  </a:solidFill>
                </a:rPr>
                <a:t>(15.6</a:t>
              </a:r>
              <a:r>
                <a:rPr lang="en-US" altLang="zh-TW" dirty="0">
                  <a:solidFill>
                    <a:schemeClr val="tx1"/>
                  </a:solidFill>
                </a:rPr>
                <a:t>”/ 18.5”/ 21.5</a:t>
              </a:r>
              <a:r>
                <a:rPr lang="en-US" altLang="zh-TW" dirty="0" smtClean="0">
                  <a:solidFill>
                    <a:schemeClr val="tx1"/>
                  </a:solidFill>
                </a:rPr>
                <a:t>”)</a:t>
              </a:r>
              <a:endParaRPr lang="en-US" altLang="zh-TW" dirty="0">
                <a:solidFill>
                  <a:schemeClr val="tx1"/>
                </a:solidFill>
              </a:endParaRPr>
            </a:p>
            <a:p>
              <a:pPr marL="285750" indent="-285750" algn="ctr">
                <a:buFont typeface="Wingdings" panose="05000000000000000000" pitchFamily="2" charset="2"/>
                <a:buChar char="Ø"/>
              </a:pPr>
              <a:endParaRPr lang="zh-TW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1026" name="Picture 2" descr="D:\Marketing\HMI\Sally\easy_image\i-con\201509_TPC_banner_980x160_-20-60.png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928" y="1938837"/>
              <a:ext cx="864096" cy="864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D:\Marketing\HMI\Sally\easy_image\i-con\Multi-touch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4084" y="2802933"/>
              <a:ext cx="745091" cy="766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82600" y="73025"/>
            <a:ext cx="8481888" cy="692150"/>
          </a:xfrm>
        </p:spPr>
        <p:txBody>
          <a:bodyPr vert="horz" lIns="0" rIns="0" bIns="0" anchor="b">
            <a:noAutofit/>
          </a:bodyPr>
          <a:lstStyle/>
          <a:p>
            <a:pPr algn="l" fontAlgn="ctr">
              <a:lnSpc>
                <a:spcPct val="85000"/>
              </a:lnSpc>
            </a:pPr>
            <a:r>
              <a:rPr kumimoji="1" lang="en-US" altLang="zh-TW" sz="3200" b="1" i="1" dirty="0" smtClean="0">
                <a:solidFill>
                  <a:srgbClr val="000099"/>
                </a:solidFill>
                <a:ea typeface="新細明體"/>
                <a:cs typeface="Calibri" panose="020F0502020204030204" pitchFamily="34" charset="0"/>
              </a:rPr>
              <a:t>FPM-7000 series - </a:t>
            </a:r>
            <a:r>
              <a:rPr kumimoji="1" lang="en-US" altLang="zh-TW" sz="3200" b="1" i="1" dirty="0" err="1" smtClean="0">
                <a:solidFill>
                  <a:srgbClr val="000099"/>
                </a:solidFill>
                <a:ea typeface="新細明體"/>
                <a:cs typeface="Calibri" panose="020F0502020204030204" pitchFamily="34" charset="0"/>
              </a:rPr>
              <a:t>iF</a:t>
            </a:r>
            <a:r>
              <a:rPr kumimoji="1" lang="en-US" altLang="zh-TW" sz="3200" b="1" i="1" dirty="0" smtClean="0">
                <a:solidFill>
                  <a:srgbClr val="000099"/>
                </a:solidFill>
                <a:ea typeface="新細明體"/>
                <a:cs typeface="Calibri" panose="020F0502020204030204" pitchFamily="34" charset="0"/>
              </a:rPr>
              <a:t> Product design Awarded</a:t>
            </a:r>
            <a:endParaRPr kumimoji="1" lang="zh-TW" altLang="en-US" sz="3200" b="1" i="1" dirty="0">
              <a:solidFill>
                <a:srgbClr val="000099"/>
              </a:solidFill>
              <a:ea typeface="新細明體"/>
              <a:cs typeface="Calibri" panose="020F0502020204030204" pitchFamily="34" charset="0"/>
            </a:endParaRPr>
          </a:p>
        </p:txBody>
      </p:sp>
      <p:sp>
        <p:nvSpPr>
          <p:cNvPr id="2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19187"/>
            <a:ext cx="8229600" cy="709613"/>
          </a:xfrm>
        </p:spPr>
        <p:txBody>
          <a:bodyPr>
            <a:normAutofit/>
          </a:bodyPr>
          <a:lstStyle/>
          <a:p>
            <a:r>
              <a:rPr lang="en-GB" sz="1900" dirty="0" smtClean="0">
                <a:latin typeface="+mj-lt"/>
                <a:ea typeface="ＭＳ Ｐゴシック" pitchFamily="34" charset="-128"/>
              </a:rPr>
              <a:t>Leveraging TPC design, Awarded with the </a:t>
            </a:r>
            <a:r>
              <a:rPr lang="en-GB" sz="1900" dirty="0" err="1" smtClean="0">
                <a:latin typeface="+mj-lt"/>
                <a:ea typeface="ＭＳ Ｐゴシック" pitchFamily="34" charset="-128"/>
              </a:rPr>
              <a:t>iF</a:t>
            </a:r>
            <a:r>
              <a:rPr lang="en-GB" sz="1900" dirty="0" smtClean="0">
                <a:latin typeface="+mj-lt"/>
                <a:ea typeface="ＭＳ Ｐゴシック" pitchFamily="34" charset="-128"/>
              </a:rPr>
              <a:t> </a:t>
            </a:r>
            <a:r>
              <a:rPr lang="en-GB" sz="1900" dirty="0">
                <a:latin typeface="+mj-lt"/>
                <a:ea typeface="ＭＳ Ｐゴシック" pitchFamily="34" charset="-128"/>
              </a:rPr>
              <a:t>design awards 2013, </a:t>
            </a:r>
            <a:r>
              <a:rPr lang="en-GB" sz="1900" dirty="0" smtClean="0">
                <a:latin typeface="+mj-lt"/>
                <a:ea typeface="ＭＳ Ｐゴシック" pitchFamily="34" charset="-128"/>
              </a:rPr>
              <a:t>out of total 4,352 entries</a:t>
            </a:r>
          </a:p>
          <a:p>
            <a:endParaRPr lang="zh-TW" altLang="en-US" sz="1900" dirty="0">
              <a:solidFill>
                <a:srgbClr val="006EC0"/>
              </a:solidFill>
              <a:latin typeface="+mj-lt"/>
              <a:ea typeface="ＭＳ Ｐゴシック" pitchFamily="34" charset="-128"/>
            </a:endParaRPr>
          </a:p>
        </p:txBody>
      </p:sp>
      <p:pic>
        <p:nvPicPr>
          <p:cNvPr id="23" name="图片 7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7" t="61965" r="54344" b="10143"/>
          <a:stretch/>
        </p:blipFill>
        <p:spPr bwMode="auto">
          <a:xfrm>
            <a:off x="7524328" y="1462105"/>
            <a:ext cx="1619672" cy="82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585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 bwMode="auto">
          <a:xfrm>
            <a:off x="0" y="2348880"/>
            <a:ext cx="9144000" cy="2448272"/>
          </a:xfrm>
          <a:prstGeom prst="rect">
            <a:avLst/>
          </a:prstGeom>
          <a:solidFill>
            <a:srgbClr val="CCE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kumimoji="1" lang="zh-TW" altLang="en-US" smtClean="0">
              <a:solidFill>
                <a:srgbClr val="FFFFFF"/>
              </a:solidFill>
              <a:latin typeface="Garamond" pitchFamily="18" charset="0"/>
              <a:ea typeface="新細明體"/>
            </a:endParaRPr>
          </a:p>
        </p:txBody>
      </p:sp>
      <p:sp>
        <p:nvSpPr>
          <p:cNvPr id="10" name="文字版面配置區 2"/>
          <p:cNvSpPr>
            <a:spLocks noGrp="1"/>
          </p:cNvSpPr>
          <p:nvPr>
            <p:ph type="body" idx="1"/>
          </p:nvPr>
        </p:nvSpPr>
        <p:spPr>
          <a:xfrm>
            <a:off x="97160" y="2636912"/>
            <a:ext cx="6275040" cy="1761728"/>
          </a:xfrm>
        </p:spPr>
        <p:txBody>
          <a:bodyPr/>
          <a:lstStyle/>
          <a:p>
            <a:pPr fontAlgn="ctr">
              <a:lnSpc>
                <a:spcPct val="150000"/>
              </a:lnSpc>
              <a:spcBef>
                <a:spcPct val="0"/>
              </a:spcBef>
            </a:pPr>
            <a:r>
              <a:rPr lang="en-US" altLang="zh-TW" sz="2800" cap="all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FPM-7000T</a:t>
            </a:r>
          </a:p>
          <a:p>
            <a:pPr fontAlgn="ctr">
              <a:lnSpc>
                <a:spcPct val="150000"/>
              </a:lnSpc>
              <a:spcBef>
                <a:spcPct val="0"/>
              </a:spcBef>
            </a:pPr>
            <a:r>
              <a:rPr lang="en-US" altLang="zh-TW" sz="240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4:3 Wide Temp Industrial Monitor</a:t>
            </a:r>
          </a:p>
        </p:txBody>
      </p:sp>
      <p:grpSp>
        <p:nvGrpSpPr>
          <p:cNvPr id="5" name="群組 4"/>
          <p:cNvGrpSpPr/>
          <p:nvPr/>
        </p:nvGrpSpPr>
        <p:grpSpPr>
          <a:xfrm>
            <a:off x="5724045" y="2420888"/>
            <a:ext cx="3419955" cy="2421409"/>
            <a:chOff x="533400" y="1104835"/>
            <a:chExt cx="3962400" cy="2534873"/>
          </a:xfrm>
        </p:grpSpPr>
        <p:grpSp>
          <p:nvGrpSpPr>
            <p:cNvPr id="6" name="群組 13"/>
            <p:cNvGrpSpPr/>
            <p:nvPr/>
          </p:nvGrpSpPr>
          <p:grpSpPr>
            <a:xfrm>
              <a:off x="1397267" y="1104835"/>
              <a:ext cx="3098533" cy="2287418"/>
              <a:chOff x="4724401" y="3229529"/>
              <a:chExt cx="3695245" cy="2821148"/>
            </a:xfrm>
          </p:grpSpPr>
          <p:pic>
            <p:nvPicPr>
              <p:cNvPr id="9" name="Picture 2" descr="\\iag-server-st\HMI\Sally.huang\Product_Photo__HMI\TPC-1251T\TPC-1251T_1_B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B582A3"/>
                  </a:clrFrom>
                  <a:clrTo>
                    <a:srgbClr val="B582A3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87571" y="3229529"/>
                <a:ext cx="2632075" cy="26320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2" descr="\\iag-server-st\HMI\Sally.huang\Product_Photo__HMI\TPC-1251T\TPC-1251T_1_B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B582A3"/>
                  </a:clrFrom>
                  <a:clrTo>
                    <a:srgbClr val="B582A3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24401" y="3688476"/>
                <a:ext cx="2362199" cy="2362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B582A3"/>
                </a:clrFrom>
                <a:clrTo>
                  <a:srgbClr val="B582A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1705554"/>
              <a:ext cx="1934154" cy="1934154"/>
            </a:xfrm>
            <a:prstGeom prst="rect">
              <a:avLst/>
            </a:prstGeom>
          </p:spPr>
        </p:pic>
      </p:grpSp>
      <p:pic>
        <p:nvPicPr>
          <p:cNvPr id="13" name="圖片 2" descr="image0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445" y="3944888"/>
            <a:ext cx="685800" cy="662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6" t="12287" r="6257" b="8407"/>
          <a:stretch/>
        </p:blipFill>
        <p:spPr>
          <a:xfrm>
            <a:off x="1794337" y="990604"/>
            <a:ext cx="5520869" cy="5047276"/>
          </a:xfrm>
          <a:prstGeom prst="rect">
            <a:avLst/>
          </a:prstGeom>
        </p:spPr>
      </p:pic>
      <p:sp>
        <p:nvSpPr>
          <p:cNvPr id="5" name="Rectangle 2"/>
          <p:cNvSpPr txBox="1">
            <a:spLocks noRot="1" noChangeArrowheads="1"/>
          </p:cNvSpPr>
          <p:nvPr/>
        </p:nvSpPr>
        <p:spPr>
          <a:xfrm>
            <a:off x="152400" y="165104"/>
            <a:ext cx="8221884" cy="825500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DDDDD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defPPr>
              <a:defRPr lang="zh-TW"/>
            </a:defPPr>
            <a:lvl1pPr font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000" b="1" i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altLang="zh-TW" dirty="0" smtClean="0">
                <a:ea typeface="新細明體"/>
              </a:rPr>
              <a:t>Features-Front</a:t>
            </a:r>
            <a:endParaRPr lang="en-US" altLang="zh-TW" dirty="0">
              <a:ea typeface="新細明體"/>
            </a:endParaRPr>
          </a:p>
        </p:txBody>
      </p:sp>
      <p:grpSp>
        <p:nvGrpSpPr>
          <p:cNvPr id="2" name="群組 14"/>
          <p:cNvGrpSpPr/>
          <p:nvPr/>
        </p:nvGrpSpPr>
        <p:grpSpPr>
          <a:xfrm>
            <a:off x="6362705" y="4861831"/>
            <a:ext cx="2133603" cy="700775"/>
            <a:chOff x="6362697" y="4861825"/>
            <a:chExt cx="2133603" cy="700775"/>
          </a:xfrm>
        </p:grpSpPr>
        <p:cxnSp>
          <p:nvCxnSpPr>
            <p:cNvPr id="4" name="肘形接點 3"/>
            <p:cNvCxnSpPr>
              <a:endCxn id="9" idx="1"/>
            </p:cNvCxnSpPr>
            <p:nvPr/>
          </p:nvCxnSpPr>
          <p:spPr bwMode="auto">
            <a:xfrm flipV="1">
              <a:off x="6362697" y="5092658"/>
              <a:ext cx="1143003" cy="454981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rgbClr val="9933FF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grpSp>
          <p:nvGrpSpPr>
            <p:cNvPr id="3" name="群組 13"/>
            <p:cNvGrpSpPr/>
            <p:nvPr/>
          </p:nvGrpSpPr>
          <p:grpSpPr>
            <a:xfrm>
              <a:off x="7505700" y="4861825"/>
              <a:ext cx="990600" cy="700775"/>
              <a:chOff x="7505700" y="4861825"/>
              <a:chExt cx="990600" cy="700775"/>
            </a:xfrm>
          </p:grpSpPr>
          <p:sp>
            <p:nvSpPr>
              <p:cNvPr id="9" name="文字方塊 8"/>
              <p:cNvSpPr txBox="1"/>
              <p:nvPr/>
            </p:nvSpPr>
            <p:spPr>
              <a:xfrm>
                <a:off x="7505700" y="4861825"/>
                <a:ext cx="990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TW" sz="1200" b="1" dirty="0" smtClean="0">
                    <a:solidFill>
                      <a:srgbClr val="7030A0"/>
                    </a:solidFill>
                    <a:latin typeface="Calibri" panose="020F0502020204030204" pitchFamily="34" charset="0"/>
                    <a:ea typeface="新細明體"/>
                  </a:rPr>
                  <a:t>LED power indicator</a:t>
                </a:r>
                <a:endParaRPr lang="zh-TW" altLang="en-US" sz="1200" b="1" dirty="0">
                  <a:solidFill>
                    <a:srgbClr val="7030A0"/>
                  </a:solidFill>
                  <a:latin typeface="Calibri" panose="020F0502020204030204" pitchFamily="34" charset="0"/>
                  <a:ea typeface="新細明體"/>
                </a:endParaRPr>
              </a:p>
            </p:txBody>
          </p:sp>
          <p:sp>
            <p:nvSpPr>
              <p:cNvPr id="12" name="圓角矩形 11"/>
              <p:cNvSpPr/>
              <p:nvPr/>
            </p:nvSpPr>
            <p:spPr bwMode="auto">
              <a:xfrm>
                <a:off x="7620000" y="5338463"/>
                <a:ext cx="304800" cy="224137"/>
              </a:xfrm>
              <a:prstGeom prst="round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r>
                  <a:rPr kumimoji="1" lang="en-US" altLang="zh-TW" sz="600" b="1" dirty="0">
                    <a:solidFill>
                      <a:srgbClr val="7030A0"/>
                    </a:solidFill>
                    <a:latin typeface="Calibri" panose="020F0502020204030204" pitchFamily="34" charset="0"/>
                    <a:ea typeface="新細明體" pitchFamily="18" charset="-120"/>
                  </a:rPr>
                  <a:t>On</a:t>
                </a:r>
                <a:endParaRPr kumimoji="1" lang="zh-TW" altLang="en-US" sz="600" b="1" dirty="0">
                  <a:solidFill>
                    <a:srgbClr val="7030A0"/>
                  </a:solidFill>
                  <a:latin typeface="Calibri" panose="020F0502020204030204" pitchFamily="34" charset="0"/>
                  <a:ea typeface="新細明體" pitchFamily="18" charset="-120"/>
                </a:endParaRPr>
              </a:p>
            </p:txBody>
          </p:sp>
          <p:sp>
            <p:nvSpPr>
              <p:cNvPr id="13" name="圓角矩形 12"/>
              <p:cNvSpPr/>
              <p:nvPr/>
            </p:nvSpPr>
            <p:spPr bwMode="auto">
              <a:xfrm>
                <a:off x="8001000" y="5333998"/>
                <a:ext cx="304800" cy="224137"/>
              </a:xfrm>
              <a:prstGeom prst="roundRect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r>
                  <a:rPr kumimoji="1" lang="en-US" altLang="zh-TW" sz="600" b="1" dirty="0" smtClean="0">
                    <a:solidFill>
                      <a:srgbClr val="7030A0"/>
                    </a:solidFill>
                    <a:latin typeface="Calibri" panose="020F0502020204030204" pitchFamily="34" charset="0"/>
                    <a:ea typeface="新細明體" pitchFamily="18" charset="-120"/>
                  </a:rPr>
                  <a:t>Off</a:t>
                </a:r>
                <a:endParaRPr kumimoji="1" lang="zh-TW" altLang="en-US" sz="600" b="1" dirty="0" smtClean="0">
                  <a:solidFill>
                    <a:srgbClr val="7030A0"/>
                  </a:solidFill>
                  <a:latin typeface="Calibri" panose="020F0502020204030204" pitchFamily="34" charset="0"/>
                  <a:ea typeface="新細明體" pitchFamily="18" charset="-120"/>
                </a:endParaRPr>
              </a:p>
            </p:txBody>
          </p:sp>
        </p:grpSp>
      </p:grpSp>
      <p:grpSp>
        <p:nvGrpSpPr>
          <p:cNvPr id="7" name="群組 29"/>
          <p:cNvGrpSpPr/>
          <p:nvPr/>
        </p:nvGrpSpPr>
        <p:grpSpPr>
          <a:xfrm>
            <a:off x="304800" y="3505199"/>
            <a:ext cx="1790700" cy="823182"/>
            <a:chOff x="304800" y="3580285"/>
            <a:chExt cx="1790700" cy="823182"/>
          </a:xfrm>
        </p:grpSpPr>
        <p:cxnSp>
          <p:nvCxnSpPr>
            <p:cNvPr id="16" name="肘形接點 15"/>
            <p:cNvCxnSpPr/>
            <p:nvPr/>
          </p:nvCxnSpPr>
          <p:spPr bwMode="auto">
            <a:xfrm flipV="1">
              <a:off x="1447800" y="3580285"/>
              <a:ext cx="647700" cy="303686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rgbClr val="9933FF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sp>
          <p:nvSpPr>
            <p:cNvPr id="17" name="文字方塊 16"/>
            <p:cNvSpPr txBox="1"/>
            <p:nvPr/>
          </p:nvSpPr>
          <p:spPr>
            <a:xfrm>
              <a:off x="304800" y="3757136"/>
              <a:ext cx="14859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1200" b="1" dirty="0" smtClean="0">
                  <a:solidFill>
                    <a:srgbClr val="FF0000"/>
                  </a:solidFill>
                  <a:latin typeface="Calibri" panose="020F0502020204030204" pitchFamily="34" charset="0"/>
                  <a:ea typeface="新細明體"/>
                </a:rPr>
                <a:t>True Flat Design</a:t>
              </a:r>
            </a:p>
            <a:p>
              <a:pPr marL="171450" indent="-1714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altLang="zh-TW" sz="1200" dirty="0" smtClean="0">
                  <a:solidFill>
                    <a:srgbClr val="FF0000"/>
                  </a:solidFill>
                  <a:latin typeface="Calibri" panose="020F0502020204030204" pitchFamily="34" charset="0"/>
                  <a:ea typeface="新細明體"/>
                </a:rPr>
                <a:t>IP66</a:t>
              </a:r>
            </a:p>
            <a:p>
              <a:pPr marL="171450" indent="-1714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altLang="zh-TW" sz="1200" dirty="0" smtClean="0">
                  <a:solidFill>
                    <a:srgbClr val="FF0000"/>
                  </a:solidFill>
                  <a:latin typeface="Calibri" panose="020F0502020204030204" pitchFamily="34" charset="0"/>
                  <a:ea typeface="新細明體"/>
                </a:rPr>
                <a:t>Easy maintenance</a:t>
              </a:r>
            </a:p>
          </p:txBody>
        </p:sp>
      </p:grpSp>
      <p:grpSp>
        <p:nvGrpSpPr>
          <p:cNvPr id="8" name="群組 32"/>
          <p:cNvGrpSpPr/>
          <p:nvPr/>
        </p:nvGrpSpPr>
        <p:grpSpPr>
          <a:xfrm>
            <a:off x="304800" y="5338459"/>
            <a:ext cx="2133600" cy="926066"/>
            <a:chOff x="304800" y="5338466"/>
            <a:chExt cx="2133600" cy="926067"/>
          </a:xfrm>
        </p:grpSpPr>
        <p:cxnSp>
          <p:nvCxnSpPr>
            <p:cNvPr id="18" name="肘形接點 17"/>
            <p:cNvCxnSpPr/>
            <p:nvPr/>
          </p:nvCxnSpPr>
          <p:spPr bwMode="auto">
            <a:xfrm flipV="1">
              <a:off x="1333501" y="5338466"/>
              <a:ext cx="1104899" cy="224136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rgbClr val="9933FF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sp>
          <p:nvSpPr>
            <p:cNvPr id="20" name="文字方塊 19"/>
            <p:cNvSpPr txBox="1"/>
            <p:nvPr/>
          </p:nvSpPr>
          <p:spPr>
            <a:xfrm>
              <a:off x="304800" y="5433535"/>
              <a:ext cx="2133600" cy="830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1200" b="1" dirty="0" smtClean="0">
                  <a:solidFill>
                    <a:srgbClr val="7030A0"/>
                  </a:solidFill>
                  <a:latin typeface="Calibri" panose="020F0502020204030204" pitchFamily="34" charset="0"/>
                  <a:ea typeface="新細明體"/>
                </a:rPr>
                <a:t>Logo Design</a:t>
              </a:r>
            </a:p>
            <a:p>
              <a:pPr marL="171450" indent="-1714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altLang="zh-TW" sz="1200" dirty="0" smtClean="0">
                  <a:solidFill>
                    <a:srgbClr val="7030A0"/>
                  </a:solidFill>
                  <a:latin typeface="Calibri" panose="020F0502020204030204" pitchFamily="34" charset="0"/>
                  <a:ea typeface="新細明體"/>
                </a:rPr>
                <a:t>Logo with transparent background for layered look </a:t>
              </a:r>
            </a:p>
            <a:p>
              <a:pPr marL="171450" indent="-1714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altLang="zh-TW" sz="1200" dirty="0" smtClean="0">
                  <a:solidFill>
                    <a:srgbClr val="7030A0"/>
                  </a:solidFill>
                  <a:latin typeface="Calibri" panose="020F0502020204030204" pitchFamily="34" charset="0"/>
                  <a:ea typeface="新細明體"/>
                </a:rPr>
                <a:t>Customizable</a:t>
              </a:r>
              <a:endParaRPr lang="zh-TW" altLang="en-US" sz="1200" dirty="0">
                <a:solidFill>
                  <a:srgbClr val="7030A0"/>
                </a:solidFill>
                <a:latin typeface="Calibri" panose="020F0502020204030204" pitchFamily="34" charset="0"/>
                <a:ea typeface="新細明體"/>
              </a:endParaRPr>
            </a:p>
          </p:txBody>
        </p:sp>
      </p:grpSp>
      <p:grpSp>
        <p:nvGrpSpPr>
          <p:cNvPr id="10" name="群組 31"/>
          <p:cNvGrpSpPr/>
          <p:nvPr/>
        </p:nvGrpSpPr>
        <p:grpSpPr>
          <a:xfrm>
            <a:off x="6019802" y="1676400"/>
            <a:ext cx="3276598" cy="1200329"/>
            <a:chOff x="6019802" y="1905000"/>
            <a:chExt cx="3276598" cy="1200327"/>
          </a:xfrm>
        </p:grpSpPr>
        <p:cxnSp>
          <p:nvCxnSpPr>
            <p:cNvPr id="19" name="肘形接點 18"/>
            <p:cNvCxnSpPr/>
            <p:nvPr/>
          </p:nvCxnSpPr>
          <p:spPr bwMode="auto">
            <a:xfrm rot="10800000" flipV="1">
              <a:off x="6019802" y="2052428"/>
              <a:ext cx="1371598" cy="462171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rgbClr val="9933FF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sp>
          <p:nvSpPr>
            <p:cNvPr id="21" name="文字方塊 20"/>
            <p:cNvSpPr txBox="1"/>
            <p:nvPr/>
          </p:nvSpPr>
          <p:spPr>
            <a:xfrm>
              <a:off x="7315199" y="1905000"/>
              <a:ext cx="1981201" cy="1200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1200" b="1" dirty="0" smtClean="0">
                  <a:solidFill>
                    <a:srgbClr val="7030A0"/>
                  </a:solidFill>
                  <a:latin typeface="Calibri" panose="020F0502020204030204" pitchFamily="34" charset="0"/>
                  <a:ea typeface="新細明體"/>
                </a:rPr>
                <a:t>Industrial Grade LCD</a:t>
              </a:r>
            </a:p>
            <a:p>
              <a:pPr marL="171450" indent="-1714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altLang="zh-TW" sz="1200" dirty="0" smtClean="0">
                  <a:solidFill>
                    <a:srgbClr val="7030A0"/>
                  </a:solidFill>
                  <a:latin typeface="Calibri" panose="020F0502020204030204" pitchFamily="34" charset="0"/>
                  <a:ea typeface="新細明體"/>
                </a:rPr>
                <a:t>50,000hrs life time</a:t>
              </a:r>
            </a:p>
            <a:p>
              <a:pPr marL="171450" indent="-1714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altLang="zh-TW" sz="1200" dirty="0" smtClean="0">
                  <a:solidFill>
                    <a:srgbClr val="7030A0"/>
                  </a:solidFill>
                  <a:latin typeface="Calibri" panose="020F0502020204030204" pitchFamily="34" charset="0"/>
                  <a:ea typeface="新細明體"/>
                </a:rPr>
                <a:t>VGA for 5.7”,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1200" dirty="0">
                  <a:solidFill>
                    <a:srgbClr val="7030A0"/>
                  </a:solidFill>
                  <a:latin typeface="Calibri" panose="020F0502020204030204" pitchFamily="34" charset="0"/>
                  <a:ea typeface="新細明體"/>
                </a:rPr>
                <a:t> </a:t>
              </a:r>
              <a:r>
                <a:rPr lang="en-US" altLang="zh-TW" sz="1200" dirty="0" smtClean="0">
                  <a:solidFill>
                    <a:srgbClr val="7030A0"/>
                  </a:solidFill>
                  <a:latin typeface="Calibri" panose="020F0502020204030204" pitchFamily="34" charset="0"/>
                  <a:ea typeface="新細明體"/>
                </a:rPr>
                <a:t>    </a:t>
              </a:r>
              <a:r>
                <a:rPr lang="en-US" altLang="zh-TW" sz="1200" dirty="0">
                  <a:solidFill>
                    <a:srgbClr val="7030A0"/>
                  </a:solidFill>
                  <a:latin typeface="Calibri" panose="020F0502020204030204" pitchFamily="34" charset="0"/>
                  <a:ea typeface="新細明體"/>
                </a:rPr>
                <a:t> </a:t>
              </a:r>
              <a:r>
                <a:rPr lang="en-US" altLang="zh-TW" sz="1200" dirty="0" smtClean="0">
                  <a:solidFill>
                    <a:srgbClr val="7030A0"/>
                  </a:solidFill>
                  <a:latin typeface="Calibri" panose="020F0502020204030204" pitchFamily="34" charset="0"/>
                  <a:ea typeface="新細明體"/>
                </a:rPr>
                <a:t>XGA for 12” &amp; 15”</a:t>
              </a:r>
            </a:p>
            <a:p>
              <a:pPr marL="171450" indent="-1714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altLang="zh-TW" sz="1200" dirty="0" smtClean="0">
                  <a:solidFill>
                    <a:srgbClr val="7030A0"/>
                  </a:solidFill>
                  <a:latin typeface="Calibri" panose="020F0502020204030204" pitchFamily="34" charset="0"/>
                  <a:ea typeface="新細明體"/>
                </a:rPr>
                <a:t>Wide temperature supports -20~60</a:t>
              </a:r>
              <a:endParaRPr lang="zh-TW" altLang="en-US" sz="1200" dirty="0">
                <a:solidFill>
                  <a:srgbClr val="7030A0"/>
                </a:solidFill>
                <a:latin typeface="Calibri" panose="020F0502020204030204" pitchFamily="34" charset="0"/>
                <a:ea typeface="新細明體"/>
              </a:endParaRPr>
            </a:p>
          </p:txBody>
        </p:sp>
      </p:grpSp>
      <p:grpSp>
        <p:nvGrpSpPr>
          <p:cNvPr id="11" name="群組 30"/>
          <p:cNvGrpSpPr/>
          <p:nvPr/>
        </p:nvGrpSpPr>
        <p:grpSpPr>
          <a:xfrm>
            <a:off x="76200" y="1623540"/>
            <a:ext cx="2667000" cy="1015663"/>
            <a:chOff x="76200" y="1623536"/>
            <a:chExt cx="2667000" cy="1015664"/>
          </a:xfrm>
        </p:grpSpPr>
        <p:cxnSp>
          <p:nvCxnSpPr>
            <p:cNvPr id="22" name="肘形接點 21"/>
            <p:cNvCxnSpPr/>
            <p:nvPr/>
          </p:nvCxnSpPr>
          <p:spPr bwMode="auto">
            <a:xfrm>
              <a:off x="1600200" y="2039034"/>
              <a:ext cx="1143000" cy="462700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rgbClr val="9933FF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sp>
          <p:nvSpPr>
            <p:cNvPr id="23" name="文字方塊 22"/>
            <p:cNvSpPr txBox="1"/>
            <p:nvPr/>
          </p:nvSpPr>
          <p:spPr>
            <a:xfrm>
              <a:off x="76200" y="1623536"/>
              <a:ext cx="1695450" cy="1015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1200" b="1" dirty="0" smtClean="0">
                  <a:solidFill>
                    <a:srgbClr val="7030A0"/>
                  </a:solidFill>
                  <a:latin typeface="Calibri" panose="020F0502020204030204" pitchFamily="34" charset="0"/>
                  <a:ea typeface="新細明體"/>
                </a:rPr>
                <a:t>5-wire Resistive Touch</a:t>
              </a:r>
            </a:p>
            <a:p>
              <a:pPr marL="171450" indent="-1714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altLang="zh-TW" sz="1200" dirty="0" smtClean="0">
                  <a:solidFill>
                    <a:srgbClr val="7030A0"/>
                  </a:solidFill>
                  <a:latin typeface="Calibri" panose="020F0502020204030204" pitchFamily="34" charset="0"/>
                  <a:ea typeface="新細明體"/>
                </a:rPr>
                <a:t>More reliable</a:t>
              </a:r>
            </a:p>
            <a:p>
              <a:pPr marL="171450" indent="-1714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altLang="zh-TW" sz="1200" dirty="0" smtClean="0">
                  <a:solidFill>
                    <a:srgbClr val="7030A0"/>
                  </a:solidFill>
                  <a:latin typeface="Calibri" panose="020F0502020204030204" pitchFamily="34" charset="0"/>
                  <a:ea typeface="新細明體"/>
                </a:rPr>
                <a:t>Anti-glare solution</a:t>
              </a:r>
            </a:p>
            <a:p>
              <a:pPr marL="171450" indent="-1714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altLang="zh-TW" sz="1200" dirty="0" smtClean="0">
                  <a:solidFill>
                    <a:srgbClr val="7030A0"/>
                  </a:solidFill>
                  <a:latin typeface="Calibri" panose="020F0502020204030204" pitchFamily="34" charset="0"/>
                  <a:ea typeface="新細明體"/>
                </a:rPr>
                <a:t>Chemical resistant for general cleansing</a:t>
              </a:r>
              <a:endParaRPr lang="zh-TW" altLang="en-US" sz="1200" dirty="0">
                <a:solidFill>
                  <a:srgbClr val="7030A0"/>
                </a:solidFill>
                <a:latin typeface="Calibri" panose="020F0502020204030204" pitchFamily="34" charset="0"/>
                <a:ea typeface="新細明體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104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Rot="1" noChangeArrowheads="1"/>
          </p:cNvSpPr>
          <p:nvPr/>
        </p:nvSpPr>
        <p:spPr>
          <a:xfrm>
            <a:off x="152400" y="165104"/>
            <a:ext cx="8221884" cy="825500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DDDDD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defPPr>
              <a:defRPr lang="zh-TW"/>
            </a:defPPr>
            <a:lvl1pPr font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000" b="1" i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altLang="zh-TW" dirty="0" smtClean="0">
                <a:ea typeface="新細明體"/>
              </a:rPr>
              <a:t>Features-Rear</a:t>
            </a:r>
            <a:endParaRPr lang="en-US" altLang="zh-TW" dirty="0">
              <a:ea typeface="新細明體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6" t="11949" r="8851" b="10066"/>
          <a:stretch/>
        </p:blipFill>
        <p:spPr>
          <a:xfrm>
            <a:off x="1810800" y="1327299"/>
            <a:ext cx="5522400" cy="4203402"/>
          </a:xfrm>
          <a:prstGeom prst="rect">
            <a:avLst/>
          </a:prstGeom>
        </p:spPr>
      </p:pic>
      <p:grpSp>
        <p:nvGrpSpPr>
          <p:cNvPr id="2" name="群組 6"/>
          <p:cNvGrpSpPr/>
          <p:nvPr/>
        </p:nvGrpSpPr>
        <p:grpSpPr>
          <a:xfrm>
            <a:off x="285750" y="1739472"/>
            <a:ext cx="3524250" cy="830997"/>
            <a:chOff x="76200" y="1623536"/>
            <a:chExt cx="3524250" cy="830998"/>
          </a:xfrm>
        </p:grpSpPr>
        <p:cxnSp>
          <p:nvCxnSpPr>
            <p:cNvPr id="8" name="肘形接點 7"/>
            <p:cNvCxnSpPr/>
            <p:nvPr/>
          </p:nvCxnSpPr>
          <p:spPr bwMode="auto">
            <a:xfrm>
              <a:off x="1447800" y="1992868"/>
              <a:ext cx="2152650" cy="254433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rgbClr val="9933FF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sp>
          <p:nvSpPr>
            <p:cNvPr id="9" name="文字方塊 8"/>
            <p:cNvSpPr txBox="1"/>
            <p:nvPr/>
          </p:nvSpPr>
          <p:spPr>
            <a:xfrm>
              <a:off x="76200" y="1623536"/>
              <a:ext cx="1543050" cy="830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1200" b="1" dirty="0" smtClean="0">
                  <a:solidFill>
                    <a:srgbClr val="7030A0"/>
                  </a:solidFill>
                  <a:latin typeface="Calibri" panose="020F0502020204030204" pitchFamily="34" charset="0"/>
                  <a:ea typeface="新細明體"/>
                </a:rPr>
                <a:t>VESA mount</a:t>
              </a:r>
            </a:p>
            <a:p>
              <a:pPr marL="171450" indent="-1714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altLang="zh-TW" sz="1200" dirty="0" smtClean="0">
                  <a:solidFill>
                    <a:srgbClr val="7030A0"/>
                  </a:solidFill>
                  <a:latin typeface="Calibri" panose="020F0502020204030204" pitchFamily="34" charset="0"/>
                  <a:ea typeface="新細明體"/>
                </a:rPr>
                <a:t>75 x 75 &amp; 100 x 100mm VESA mount holes</a:t>
              </a:r>
              <a:endParaRPr lang="zh-TW" altLang="en-US" sz="1200" dirty="0">
                <a:solidFill>
                  <a:srgbClr val="7030A0"/>
                </a:solidFill>
                <a:latin typeface="Calibri" panose="020F0502020204030204" pitchFamily="34" charset="0"/>
                <a:ea typeface="新細明體"/>
              </a:endParaRPr>
            </a:p>
          </p:txBody>
        </p:sp>
      </p:grpSp>
      <p:grpSp>
        <p:nvGrpSpPr>
          <p:cNvPr id="3" name="群組 10"/>
          <p:cNvGrpSpPr/>
          <p:nvPr/>
        </p:nvGrpSpPr>
        <p:grpSpPr>
          <a:xfrm>
            <a:off x="6629400" y="1676399"/>
            <a:ext cx="2514600" cy="830997"/>
            <a:chOff x="6400802" y="1905000"/>
            <a:chExt cx="2514600" cy="830996"/>
          </a:xfrm>
        </p:grpSpPr>
        <p:cxnSp>
          <p:nvCxnSpPr>
            <p:cNvPr id="12" name="肘形接點 11"/>
            <p:cNvCxnSpPr/>
            <p:nvPr/>
          </p:nvCxnSpPr>
          <p:spPr bwMode="auto">
            <a:xfrm rot="10800000" flipV="1">
              <a:off x="6400802" y="2052428"/>
              <a:ext cx="990598" cy="157372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rgbClr val="9933FF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sp>
          <p:nvSpPr>
            <p:cNvPr id="13" name="文字方塊 12"/>
            <p:cNvSpPr txBox="1"/>
            <p:nvPr/>
          </p:nvSpPr>
          <p:spPr>
            <a:xfrm>
              <a:off x="7315199" y="1905000"/>
              <a:ext cx="1600203" cy="830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1200" b="1" dirty="0" smtClean="0">
                  <a:solidFill>
                    <a:srgbClr val="7030A0"/>
                  </a:solidFill>
                  <a:latin typeface="Calibri" panose="020F0502020204030204" pitchFamily="34" charset="0"/>
                  <a:ea typeface="新細明體"/>
                </a:rPr>
                <a:t>Adapter Mounting</a:t>
              </a:r>
            </a:p>
            <a:p>
              <a:pPr marL="171450" indent="-1714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altLang="zh-TW" sz="1200" dirty="0" smtClean="0">
                  <a:solidFill>
                    <a:srgbClr val="7030A0"/>
                  </a:solidFill>
                  <a:latin typeface="Calibri" panose="020F0502020204030204" pitchFamily="34" charset="0"/>
                  <a:ea typeface="新細明體"/>
                </a:rPr>
                <a:t>Attach adapter directly to the rear cover</a:t>
              </a:r>
              <a:endParaRPr lang="zh-TW" altLang="en-US" sz="1200" dirty="0">
                <a:solidFill>
                  <a:srgbClr val="7030A0"/>
                </a:solidFill>
                <a:latin typeface="Calibri" panose="020F0502020204030204" pitchFamily="34" charset="0"/>
                <a:ea typeface="新細明體"/>
              </a:endParaRPr>
            </a:p>
          </p:txBody>
        </p:sp>
      </p:grpSp>
      <p:sp>
        <p:nvSpPr>
          <p:cNvPr id="15" name="圓角矩形 14"/>
          <p:cNvSpPr/>
          <p:nvPr/>
        </p:nvSpPr>
        <p:spPr bwMode="auto">
          <a:xfrm>
            <a:off x="5562600" y="1600200"/>
            <a:ext cx="1066800" cy="2743200"/>
          </a:xfrm>
          <a:prstGeom prst="roundRect">
            <a:avLst/>
          </a:prstGeom>
          <a:noFill/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endParaRPr kumimoji="1" lang="zh-TW" altLang="en-US" smtClean="0">
              <a:solidFill>
                <a:prstClr val="white"/>
              </a:solidFill>
              <a:latin typeface="Garamond" pitchFamily="18" charset="0"/>
              <a:ea typeface="新細明體" pitchFamily="18" charset="-120"/>
            </a:endParaRPr>
          </a:p>
        </p:txBody>
      </p:sp>
      <p:grpSp>
        <p:nvGrpSpPr>
          <p:cNvPr id="4" name="群組 17"/>
          <p:cNvGrpSpPr/>
          <p:nvPr/>
        </p:nvGrpSpPr>
        <p:grpSpPr>
          <a:xfrm>
            <a:off x="228600" y="3505200"/>
            <a:ext cx="1924050" cy="1145598"/>
            <a:chOff x="20964" y="1642065"/>
            <a:chExt cx="1924050" cy="1145598"/>
          </a:xfrm>
        </p:grpSpPr>
        <p:cxnSp>
          <p:nvCxnSpPr>
            <p:cNvPr id="19" name="肘形接點 18"/>
            <p:cNvCxnSpPr/>
            <p:nvPr/>
          </p:nvCxnSpPr>
          <p:spPr bwMode="auto">
            <a:xfrm flipV="1">
              <a:off x="982989" y="1642065"/>
              <a:ext cx="657224" cy="459798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rgbClr val="9933FF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sp>
          <p:nvSpPr>
            <p:cNvPr id="20" name="文字方塊 19"/>
            <p:cNvSpPr txBox="1"/>
            <p:nvPr/>
          </p:nvSpPr>
          <p:spPr>
            <a:xfrm>
              <a:off x="20964" y="1956666"/>
              <a:ext cx="19240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1200" b="1" dirty="0" smtClean="0">
                  <a:solidFill>
                    <a:srgbClr val="7030A0"/>
                  </a:solidFill>
                  <a:latin typeface="Calibri" panose="020F0502020204030204" pitchFamily="34" charset="0"/>
                  <a:ea typeface="新細明體"/>
                </a:rPr>
                <a:t>O-ring rubber</a:t>
              </a:r>
            </a:p>
            <a:p>
              <a:pPr marL="171450" indent="-1714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altLang="zh-TW" sz="1200" dirty="0" smtClean="0">
                  <a:solidFill>
                    <a:srgbClr val="7030A0"/>
                  </a:solidFill>
                  <a:latin typeface="Calibri" panose="020F0502020204030204" pitchFamily="34" charset="0"/>
                  <a:ea typeface="新細明體"/>
                </a:rPr>
                <a:t>Secure system and cabinet attachment while panel mounting</a:t>
              </a:r>
            </a:p>
          </p:txBody>
        </p:sp>
      </p:grpSp>
      <p:grpSp>
        <p:nvGrpSpPr>
          <p:cNvPr id="7" name="群組 24"/>
          <p:cNvGrpSpPr/>
          <p:nvPr/>
        </p:nvGrpSpPr>
        <p:grpSpPr>
          <a:xfrm>
            <a:off x="677725" y="5029203"/>
            <a:ext cx="1760676" cy="1332128"/>
            <a:chOff x="3829017" y="4419605"/>
            <a:chExt cx="3706770" cy="1136435"/>
          </a:xfrm>
        </p:grpSpPr>
        <p:cxnSp>
          <p:nvCxnSpPr>
            <p:cNvPr id="26" name="肘形接點 25"/>
            <p:cNvCxnSpPr>
              <a:stCxn id="27" idx="0"/>
            </p:cNvCxnSpPr>
            <p:nvPr/>
          </p:nvCxnSpPr>
          <p:spPr bwMode="auto">
            <a:xfrm rot="5400000" flipH="1" flipV="1">
              <a:off x="6015773" y="4086235"/>
              <a:ext cx="585051" cy="1251792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rgbClr val="9933FF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sp>
          <p:nvSpPr>
            <p:cNvPr id="27" name="文字方塊 26"/>
            <p:cNvSpPr txBox="1"/>
            <p:nvPr/>
          </p:nvSpPr>
          <p:spPr>
            <a:xfrm>
              <a:off x="3829017" y="5004657"/>
              <a:ext cx="3706770" cy="551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1200" b="1" dirty="0" smtClean="0">
                  <a:solidFill>
                    <a:srgbClr val="7030A0"/>
                  </a:solidFill>
                  <a:latin typeface="Calibri" panose="020F0502020204030204" pitchFamily="34" charset="0"/>
                  <a:ea typeface="新細明體"/>
                </a:rPr>
                <a:t>OSD Control Pad</a:t>
              </a:r>
            </a:p>
            <a:p>
              <a:pPr marL="171450" indent="-1714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altLang="zh-TW" sz="1200" dirty="0" smtClean="0">
                  <a:solidFill>
                    <a:srgbClr val="7030A0"/>
                  </a:solidFill>
                  <a:latin typeface="Calibri" panose="020F0502020204030204" pitchFamily="34" charset="0"/>
                  <a:ea typeface="新細明體"/>
                </a:rPr>
                <a:t>Various functions adjustable</a:t>
              </a:r>
            </a:p>
          </p:txBody>
        </p:sp>
      </p:grpSp>
      <p:grpSp>
        <p:nvGrpSpPr>
          <p:cNvPr id="10" name="群組 32"/>
          <p:cNvGrpSpPr/>
          <p:nvPr/>
        </p:nvGrpSpPr>
        <p:grpSpPr>
          <a:xfrm>
            <a:off x="4637688" y="4447974"/>
            <a:ext cx="4353915" cy="901796"/>
            <a:chOff x="6400803" y="1308005"/>
            <a:chExt cx="4353915" cy="901795"/>
          </a:xfrm>
        </p:grpSpPr>
        <p:cxnSp>
          <p:nvCxnSpPr>
            <p:cNvPr id="34" name="肘形接點 33"/>
            <p:cNvCxnSpPr/>
            <p:nvPr/>
          </p:nvCxnSpPr>
          <p:spPr bwMode="auto">
            <a:xfrm rot="10800000" flipV="1">
              <a:off x="6400803" y="1510829"/>
              <a:ext cx="2829913" cy="698971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rgbClr val="9933FF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sp>
          <p:nvSpPr>
            <p:cNvPr id="35" name="文字方塊 34"/>
            <p:cNvSpPr txBox="1"/>
            <p:nvPr/>
          </p:nvSpPr>
          <p:spPr>
            <a:xfrm>
              <a:off x="9154515" y="1308005"/>
              <a:ext cx="1600203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1200" b="1" dirty="0" smtClean="0">
                  <a:solidFill>
                    <a:srgbClr val="7030A0"/>
                  </a:solidFill>
                  <a:latin typeface="Calibri" panose="020F0502020204030204" pitchFamily="34" charset="0"/>
                  <a:ea typeface="新細明體"/>
                </a:rPr>
                <a:t>Ground Cable</a:t>
              </a:r>
            </a:p>
            <a:p>
              <a:pPr marL="171450" indent="-1714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altLang="zh-TW" sz="1200" dirty="0" smtClean="0">
                  <a:solidFill>
                    <a:srgbClr val="7030A0"/>
                  </a:solidFill>
                  <a:latin typeface="Calibri" panose="020F0502020204030204" pitchFamily="34" charset="0"/>
                  <a:ea typeface="新細明體"/>
                </a:rPr>
                <a:t>Attach ground cable  for ESD protection</a:t>
              </a:r>
              <a:endParaRPr lang="zh-TW" altLang="en-US" sz="1200" dirty="0">
                <a:solidFill>
                  <a:srgbClr val="7030A0"/>
                </a:solidFill>
                <a:latin typeface="Calibri" panose="020F0502020204030204" pitchFamily="34" charset="0"/>
                <a:ea typeface="新細明體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042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152400" y="196634"/>
            <a:ext cx="8221884" cy="825500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DDDDD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defPPr>
              <a:defRPr lang="zh-TW"/>
            </a:defPPr>
            <a:lvl1pPr font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000" b="1" i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altLang="zh-TW" dirty="0" smtClean="0">
                <a:ea typeface="新細明體"/>
              </a:rPr>
              <a:t>Features-Downward</a:t>
            </a:r>
            <a:endParaRPr lang="en-US" altLang="zh-TW" dirty="0">
              <a:ea typeface="新細明體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t="18883" r="7413" b="15626"/>
          <a:stretch/>
        </p:blipFill>
        <p:spPr>
          <a:xfrm>
            <a:off x="1810800" y="1474761"/>
            <a:ext cx="5522400" cy="2029552"/>
          </a:xfrm>
          <a:prstGeom prst="rect">
            <a:avLst/>
          </a:prstGeom>
        </p:spPr>
      </p:pic>
      <p:grpSp>
        <p:nvGrpSpPr>
          <p:cNvPr id="4" name="群組 21"/>
          <p:cNvGrpSpPr/>
          <p:nvPr/>
        </p:nvGrpSpPr>
        <p:grpSpPr>
          <a:xfrm>
            <a:off x="2571750" y="2526325"/>
            <a:ext cx="1924050" cy="2883877"/>
            <a:chOff x="2571750" y="3465786"/>
            <a:chExt cx="1924050" cy="2883877"/>
          </a:xfrm>
        </p:grpSpPr>
        <p:grpSp>
          <p:nvGrpSpPr>
            <p:cNvPr id="8" name="群組 3"/>
            <p:cNvGrpSpPr/>
            <p:nvPr/>
          </p:nvGrpSpPr>
          <p:grpSpPr>
            <a:xfrm>
              <a:off x="2571750" y="3465788"/>
              <a:ext cx="1924050" cy="2883875"/>
              <a:chOff x="2952749" y="3252697"/>
              <a:chExt cx="1924050" cy="2883875"/>
            </a:xfrm>
          </p:grpSpPr>
          <p:cxnSp>
            <p:nvCxnSpPr>
              <p:cNvPr id="5" name="肘形接點 4"/>
              <p:cNvCxnSpPr/>
              <p:nvPr/>
            </p:nvCxnSpPr>
            <p:spPr bwMode="auto">
              <a:xfrm rot="5400000" flipH="1" flipV="1">
                <a:off x="3210809" y="3966189"/>
                <a:ext cx="1922284" cy="495299"/>
              </a:xfrm>
              <a:prstGeom prst="bentConnector3">
                <a:avLst>
                  <a:gd name="adj1" fmla="val 27036"/>
                </a:avLst>
              </a:prstGeom>
              <a:solidFill>
                <a:schemeClr val="accent1"/>
              </a:solidFill>
              <a:ln w="9525" cap="flat" cmpd="sng" algn="ctr">
                <a:solidFill>
                  <a:srgbClr val="9933FF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  <p:sp>
            <p:nvSpPr>
              <p:cNvPr id="6" name="文字方塊 5"/>
              <p:cNvSpPr txBox="1"/>
              <p:nvPr/>
            </p:nvSpPr>
            <p:spPr>
              <a:xfrm>
                <a:off x="2952749" y="5120909"/>
                <a:ext cx="192405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TW" sz="1200" b="1" dirty="0" smtClean="0">
                    <a:solidFill>
                      <a:srgbClr val="7030A0"/>
                    </a:solidFill>
                    <a:latin typeface="Calibri" panose="020F0502020204030204" pitchFamily="34" charset="0"/>
                    <a:ea typeface="新細明體"/>
                  </a:rPr>
                  <a:t>Lockable Touch Interface</a:t>
                </a:r>
              </a:p>
              <a:p>
                <a:pPr marL="171450" indent="-17145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altLang="zh-TW" sz="1200" dirty="0" smtClean="0">
                    <a:solidFill>
                      <a:srgbClr val="7030A0"/>
                    </a:solidFill>
                    <a:latin typeface="Calibri" panose="020F0502020204030204" pitchFamily="34" charset="0"/>
                    <a:ea typeface="新細明體"/>
                  </a:rPr>
                  <a:t>Secure cables connection to the system</a:t>
                </a:r>
              </a:p>
              <a:p>
                <a:pPr marL="171450" indent="-17145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altLang="zh-TW" sz="1200" dirty="0" smtClean="0">
                    <a:solidFill>
                      <a:srgbClr val="7030A0"/>
                    </a:solidFill>
                    <a:latin typeface="Calibri" panose="020F0502020204030204" pitchFamily="34" charset="0"/>
                    <a:ea typeface="新細明體"/>
                  </a:rPr>
                  <a:t>Combo for 12”, 15”, 17”</a:t>
                </a:r>
              </a:p>
              <a:p>
                <a:pPr marL="171450" indent="-17145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altLang="zh-TW" sz="1200" dirty="0" smtClean="0">
                    <a:solidFill>
                      <a:srgbClr val="7030A0"/>
                    </a:solidFill>
                    <a:latin typeface="Calibri" panose="020F0502020204030204" pitchFamily="34" charset="0"/>
                    <a:ea typeface="新細明體"/>
                  </a:rPr>
                  <a:t>USB for 6.5”</a:t>
                </a:r>
              </a:p>
            </p:txBody>
          </p:sp>
        </p:grpSp>
        <p:cxnSp>
          <p:nvCxnSpPr>
            <p:cNvPr id="7" name="肘形接點 6"/>
            <p:cNvCxnSpPr/>
            <p:nvPr/>
          </p:nvCxnSpPr>
          <p:spPr bwMode="auto">
            <a:xfrm rot="16200000" flipV="1">
              <a:off x="3168607" y="3573778"/>
              <a:ext cx="977990" cy="762005"/>
            </a:xfrm>
            <a:prstGeom prst="bentConnector3">
              <a:avLst>
                <a:gd name="adj1" fmla="val -4809"/>
              </a:avLst>
            </a:prstGeom>
            <a:solidFill>
              <a:schemeClr val="accent1"/>
            </a:solidFill>
            <a:ln w="9525" cap="flat" cmpd="sng" algn="ctr">
              <a:solidFill>
                <a:srgbClr val="9933FF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</p:grpSp>
      <p:grpSp>
        <p:nvGrpSpPr>
          <p:cNvPr id="9" name="群組 14"/>
          <p:cNvGrpSpPr/>
          <p:nvPr/>
        </p:nvGrpSpPr>
        <p:grpSpPr>
          <a:xfrm>
            <a:off x="209550" y="3226863"/>
            <a:ext cx="2762251" cy="1275664"/>
            <a:chOff x="5199708" y="4471476"/>
            <a:chExt cx="2762251" cy="1275664"/>
          </a:xfrm>
        </p:grpSpPr>
        <p:cxnSp>
          <p:nvCxnSpPr>
            <p:cNvPr id="16" name="肘形接點 15"/>
            <p:cNvCxnSpPr>
              <a:stCxn id="17" idx="0"/>
            </p:cNvCxnSpPr>
            <p:nvPr/>
          </p:nvCxnSpPr>
          <p:spPr bwMode="auto">
            <a:xfrm rot="5400000" flipH="1" flipV="1">
              <a:off x="6709079" y="3847929"/>
              <a:ext cx="629334" cy="1876427"/>
            </a:xfrm>
            <a:prstGeom prst="bentConnector2">
              <a:avLst/>
            </a:prstGeom>
            <a:solidFill>
              <a:schemeClr val="accent1"/>
            </a:solidFill>
            <a:ln w="9525" cap="flat" cmpd="sng" algn="ctr">
              <a:solidFill>
                <a:srgbClr val="9933FF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sp>
          <p:nvSpPr>
            <p:cNvPr id="17" name="文字方塊 16"/>
            <p:cNvSpPr txBox="1"/>
            <p:nvPr/>
          </p:nvSpPr>
          <p:spPr>
            <a:xfrm>
              <a:off x="5199708" y="5100809"/>
              <a:ext cx="17716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1200" b="1" dirty="0" smtClean="0">
                  <a:solidFill>
                    <a:srgbClr val="7030A0"/>
                  </a:solidFill>
                  <a:latin typeface="Calibri" panose="020F0502020204030204" pitchFamily="34" charset="0"/>
                  <a:ea typeface="新細明體"/>
                </a:rPr>
                <a:t>Panel Mount Holes</a:t>
              </a:r>
            </a:p>
            <a:p>
              <a:pPr marL="171450" indent="-1714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altLang="zh-TW" sz="1200" dirty="0" smtClean="0">
                  <a:solidFill>
                    <a:srgbClr val="7030A0"/>
                  </a:solidFill>
                  <a:latin typeface="Calibri" panose="020F0502020204030204" pitchFamily="34" charset="0"/>
                  <a:ea typeface="新細明體"/>
                </a:rPr>
                <a:t>Clamper &amp; screws are included</a:t>
              </a:r>
            </a:p>
          </p:txBody>
        </p:sp>
      </p:grpSp>
      <p:grpSp>
        <p:nvGrpSpPr>
          <p:cNvPr id="10" name="群組 24"/>
          <p:cNvGrpSpPr/>
          <p:nvPr/>
        </p:nvGrpSpPr>
        <p:grpSpPr>
          <a:xfrm>
            <a:off x="5353049" y="2526325"/>
            <a:ext cx="2876551" cy="2883875"/>
            <a:chOff x="2305049" y="3465788"/>
            <a:chExt cx="2876551" cy="2883875"/>
          </a:xfrm>
        </p:grpSpPr>
        <p:grpSp>
          <p:nvGrpSpPr>
            <p:cNvPr id="11" name="群組 25"/>
            <p:cNvGrpSpPr/>
            <p:nvPr/>
          </p:nvGrpSpPr>
          <p:grpSpPr>
            <a:xfrm>
              <a:off x="2838453" y="3465788"/>
              <a:ext cx="2343147" cy="2883875"/>
              <a:chOff x="3219452" y="3252697"/>
              <a:chExt cx="2343147" cy="2883875"/>
            </a:xfrm>
          </p:grpSpPr>
          <p:cxnSp>
            <p:nvCxnSpPr>
              <p:cNvPr id="28" name="肘形接點 27"/>
              <p:cNvCxnSpPr>
                <a:stCxn id="29" idx="0"/>
              </p:cNvCxnSpPr>
              <p:nvPr/>
            </p:nvCxnSpPr>
            <p:spPr bwMode="auto">
              <a:xfrm rot="16200000" flipV="1">
                <a:off x="2975907" y="3496242"/>
                <a:ext cx="1868212" cy="1381122"/>
              </a:xfrm>
              <a:prstGeom prst="bentConnector3">
                <a:avLst>
                  <a:gd name="adj1" fmla="val 38608"/>
                </a:avLst>
              </a:prstGeom>
              <a:solidFill>
                <a:schemeClr val="accent1"/>
              </a:solidFill>
              <a:ln w="9525" cap="flat" cmpd="sng" algn="ctr">
                <a:solidFill>
                  <a:srgbClr val="9933FF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  <p:sp>
            <p:nvSpPr>
              <p:cNvPr id="29" name="文字方塊 28"/>
              <p:cNvSpPr txBox="1"/>
              <p:nvPr/>
            </p:nvSpPr>
            <p:spPr>
              <a:xfrm>
                <a:off x="3638549" y="5120909"/>
                <a:ext cx="192405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TW" sz="1200" b="1" dirty="0" smtClean="0">
                    <a:solidFill>
                      <a:srgbClr val="7030A0"/>
                    </a:solidFill>
                    <a:latin typeface="Calibri" panose="020F0502020204030204" pitchFamily="34" charset="0"/>
                    <a:ea typeface="新細明體"/>
                  </a:rPr>
                  <a:t>VGA/DP Video Ports</a:t>
                </a:r>
              </a:p>
              <a:p>
                <a:pPr marL="171450" indent="-17145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altLang="zh-TW" sz="1200" dirty="0" smtClean="0">
                    <a:solidFill>
                      <a:srgbClr val="7030A0"/>
                    </a:solidFill>
                    <a:latin typeface="Calibri" panose="020F0502020204030204" pitchFamily="34" charset="0"/>
                    <a:ea typeface="新細明體"/>
                  </a:rPr>
                  <a:t>Combo video input interfaces</a:t>
                </a:r>
              </a:p>
              <a:p>
                <a:pPr marL="171450" indent="-17145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altLang="zh-TW" sz="1200" dirty="0" smtClean="0">
                    <a:solidFill>
                      <a:srgbClr val="7030A0"/>
                    </a:solidFill>
                    <a:latin typeface="Calibri" panose="020F0502020204030204" pitchFamily="34" charset="0"/>
                    <a:ea typeface="新細明體"/>
                  </a:rPr>
                  <a:t>VGA/HDMI ADB available for </a:t>
                </a:r>
                <a:r>
                  <a:rPr lang="en-US" altLang="zh-TW" sz="1200" dirty="0" err="1" smtClean="0">
                    <a:solidFill>
                      <a:srgbClr val="7030A0"/>
                    </a:solidFill>
                    <a:latin typeface="Calibri" panose="020F0502020204030204" pitchFamily="34" charset="0"/>
                    <a:ea typeface="新細明體"/>
                  </a:rPr>
                  <a:t>customisation</a:t>
                </a:r>
                <a:endParaRPr lang="en-US" altLang="zh-TW" sz="1200" dirty="0" smtClean="0">
                  <a:solidFill>
                    <a:srgbClr val="7030A0"/>
                  </a:solidFill>
                  <a:latin typeface="Calibri" panose="020F0502020204030204" pitchFamily="34" charset="0"/>
                  <a:ea typeface="新細明體"/>
                </a:endParaRPr>
              </a:p>
            </p:txBody>
          </p:sp>
        </p:grpSp>
        <p:cxnSp>
          <p:nvCxnSpPr>
            <p:cNvPr id="27" name="肘形接點 26"/>
            <p:cNvCxnSpPr/>
            <p:nvPr/>
          </p:nvCxnSpPr>
          <p:spPr bwMode="auto">
            <a:xfrm rot="10800000">
              <a:off x="2305049" y="3513620"/>
              <a:ext cx="533401" cy="441160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rgbClr val="9933FF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</p:grpSp>
      <p:grpSp>
        <p:nvGrpSpPr>
          <p:cNvPr id="12" name="群組 43"/>
          <p:cNvGrpSpPr/>
          <p:nvPr/>
        </p:nvGrpSpPr>
        <p:grpSpPr>
          <a:xfrm>
            <a:off x="4419600" y="2574157"/>
            <a:ext cx="1924050" cy="2836043"/>
            <a:chOff x="3281688" y="3300529"/>
            <a:chExt cx="1924050" cy="2836043"/>
          </a:xfrm>
        </p:grpSpPr>
        <p:cxnSp>
          <p:nvCxnSpPr>
            <p:cNvPr id="46" name="肘形接點 45"/>
            <p:cNvCxnSpPr>
              <a:stCxn id="47" idx="0"/>
            </p:cNvCxnSpPr>
            <p:nvPr/>
          </p:nvCxnSpPr>
          <p:spPr bwMode="auto">
            <a:xfrm rot="16200000" flipV="1">
              <a:off x="3081112" y="3958308"/>
              <a:ext cx="1820380" cy="504822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rgbClr val="9933FF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sp>
          <p:nvSpPr>
            <p:cNvPr id="47" name="文字方塊 46"/>
            <p:cNvSpPr txBox="1"/>
            <p:nvPr/>
          </p:nvSpPr>
          <p:spPr>
            <a:xfrm>
              <a:off x="3281688" y="5120909"/>
              <a:ext cx="192405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1200" b="1" dirty="0" smtClean="0">
                  <a:solidFill>
                    <a:srgbClr val="7030A0"/>
                  </a:solidFill>
                  <a:latin typeface="Calibri" panose="020F0502020204030204" pitchFamily="34" charset="0"/>
                  <a:ea typeface="新細明體"/>
                </a:rPr>
                <a:t>24VDC power input</a:t>
              </a:r>
            </a:p>
            <a:p>
              <a:pPr marL="171450" indent="-1714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altLang="zh-TW" sz="1200" dirty="0">
                  <a:solidFill>
                    <a:srgbClr val="7030A0"/>
                  </a:solidFill>
                  <a:latin typeface="Calibri" panose="020F0502020204030204" pitchFamily="34" charset="0"/>
                  <a:ea typeface="新細明體"/>
                </a:rPr>
                <a:t>Lockable </a:t>
              </a:r>
              <a:r>
                <a:rPr lang="en-US" altLang="zh-TW" sz="1200" dirty="0" smtClean="0">
                  <a:solidFill>
                    <a:srgbClr val="7030A0"/>
                  </a:solidFill>
                  <a:latin typeface="Calibri" panose="020F0502020204030204" pitchFamily="34" charset="0"/>
                  <a:ea typeface="新細明體"/>
                </a:rPr>
                <a:t>design </a:t>
              </a:r>
            </a:p>
            <a:p>
              <a:pPr marL="171450" indent="-1714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altLang="zh-TW" sz="1200" dirty="0" smtClean="0">
                  <a:solidFill>
                    <a:srgbClr val="7030A0"/>
                  </a:solidFill>
                  <a:latin typeface="Calibri" panose="020F0502020204030204" pitchFamily="34" charset="0"/>
                  <a:ea typeface="新細明體"/>
                </a:rPr>
                <a:t>Secure </a:t>
              </a:r>
              <a:r>
                <a:rPr lang="en-US" altLang="zh-TW" sz="1200" dirty="0">
                  <a:solidFill>
                    <a:srgbClr val="7030A0"/>
                  </a:solidFill>
                  <a:latin typeface="Calibri" panose="020F0502020204030204" pitchFamily="34" charset="0"/>
                  <a:ea typeface="新細明體"/>
                </a:rPr>
                <a:t>cables connection to the system</a:t>
              </a:r>
            </a:p>
            <a:p>
              <a:pPr marL="171450" indent="-1714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altLang="zh-TW" sz="1200" dirty="0" smtClean="0">
                <a:solidFill>
                  <a:srgbClr val="7030A0"/>
                </a:solidFill>
                <a:latin typeface="Calibri" panose="020F0502020204030204" pitchFamily="34" charset="0"/>
                <a:ea typeface="新細明體"/>
              </a:endParaRPr>
            </a:p>
          </p:txBody>
        </p:sp>
      </p:grpSp>
      <p:grpSp>
        <p:nvGrpSpPr>
          <p:cNvPr id="13" name="群組 49"/>
          <p:cNvGrpSpPr/>
          <p:nvPr/>
        </p:nvGrpSpPr>
        <p:grpSpPr>
          <a:xfrm>
            <a:off x="7177087" y="1474762"/>
            <a:ext cx="1730431" cy="1788402"/>
            <a:chOff x="6686547" y="2091692"/>
            <a:chExt cx="1730431" cy="1788401"/>
          </a:xfrm>
        </p:grpSpPr>
        <p:cxnSp>
          <p:nvCxnSpPr>
            <p:cNvPr id="51" name="肘形接點 50"/>
            <p:cNvCxnSpPr/>
            <p:nvPr/>
          </p:nvCxnSpPr>
          <p:spPr bwMode="auto">
            <a:xfrm rot="5400000" flipH="1" flipV="1">
              <a:off x="5900309" y="3003368"/>
              <a:ext cx="1662963" cy="90487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rgbClr val="9933FF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sp>
          <p:nvSpPr>
            <p:cNvPr id="52" name="文字方塊 51"/>
            <p:cNvSpPr txBox="1"/>
            <p:nvPr/>
          </p:nvSpPr>
          <p:spPr>
            <a:xfrm>
              <a:off x="6769152" y="2091692"/>
              <a:ext cx="16478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1200" b="1" dirty="0" smtClean="0">
                  <a:solidFill>
                    <a:srgbClr val="7030A0"/>
                  </a:solidFill>
                  <a:latin typeface="Calibri" panose="020F0502020204030204" pitchFamily="34" charset="0"/>
                  <a:ea typeface="新細明體"/>
                </a:rPr>
                <a:t>Cut-out Dimension</a:t>
              </a:r>
            </a:p>
            <a:p>
              <a:pPr marL="171450" indent="-1714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altLang="zh-TW" sz="1200" dirty="0" smtClean="0">
                  <a:solidFill>
                    <a:srgbClr val="7030A0"/>
                  </a:solidFill>
                  <a:latin typeface="Calibri" panose="020F0502020204030204" pitchFamily="34" charset="0"/>
                  <a:ea typeface="新細明體"/>
                </a:rPr>
                <a:t>Same dimensions with TPC-xx51T series</a:t>
              </a:r>
              <a:endParaRPr lang="en-US" altLang="zh-TW" sz="1200" dirty="0">
                <a:solidFill>
                  <a:srgbClr val="7030A0"/>
                </a:solidFill>
                <a:latin typeface="Calibri" panose="020F0502020204030204" pitchFamily="34" charset="0"/>
                <a:ea typeface="新細明體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605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5_Stream">
  <a:themeElements>
    <a:clrScheme name="">
      <a:dk1>
        <a:srgbClr val="000000"/>
      </a:dk1>
      <a:lt1>
        <a:srgbClr val="FFFFFF"/>
      </a:lt1>
      <a:dk2>
        <a:srgbClr val="BFA673"/>
      </a:dk2>
      <a:lt2>
        <a:srgbClr val="000099"/>
      </a:lt2>
      <a:accent1>
        <a:srgbClr val="FFCC00"/>
      </a:accent1>
      <a:accent2>
        <a:srgbClr val="808000"/>
      </a:accent2>
      <a:accent3>
        <a:srgbClr val="DCD0BC"/>
      </a:accent3>
      <a:accent4>
        <a:srgbClr val="DADADA"/>
      </a:accent4>
      <a:accent5>
        <a:srgbClr val="FFE2AA"/>
      </a:accent5>
      <a:accent6>
        <a:srgbClr val="737300"/>
      </a:accent6>
      <a:hlink>
        <a:srgbClr val="784700"/>
      </a:hlink>
      <a:folHlink>
        <a:srgbClr val="9A7200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Strea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dirty="0" smtClean="0">
            <a:solidFill>
              <a:schemeClr val="bg2"/>
            </a:solidFill>
            <a:latin typeface="+mj-lt"/>
          </a:defRPr>
        </a:defPPr>
      </a:lstStyle>
    </a:tx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_Stream">
  <a:themeElements>
    <a:clrScheme name="">
      <a:dk1>
        <a:srgbClr val="000000"/>
      </a:dk1>
      <a:lt1>
        <a:srgbClr val="FFFFFF"/>
      </a:lt1>
      <a:dk2>
        <a:srgbClr val="BFA673"/>
      </a:dk2>
      <a:lt2>
        <a:srgbClr val="000099"/>
      </a:lt2>
      <a:accent1>
        <a:srgbClr val="FFCC00"/>
      </a:accent1>
      <a:accent2>
        <a:srgbClr val="808000"/>
      </a:accent2>
      <a:accent3>
        <a:srgbClr val="DCD0BC"/>
      </a:accent3>
      <a:accent4>
        <a:srgbClr val="DADADA"/>
      </a:accent4>
      <a:accent5>
        <a:srgbClr val="FFE2AA"/>
      </a:accent5>
      <a:accent6>
        <a:srgbClr val="737300"/>
      </a:accent6>
      <a:hlink>
        <a:srgbClr val="784700"/>
      </a:hlink>
      <a:folHlink>
        <a:srgbClr val="9A7200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>
            <a:lumMod val="25000"/>
          </a:schemeClr>
        </a:solidFill>
      </a:spPr>
      <a:bodyPr rtlCol="0" anchor="ctr"/>
      <a:lstStyle>
        <a:defPPr algn="ctr">
          <a:defRPr dirty="0" smtClean="0"/>
        </a:defPPr>
      </a:lstStyle>
      <a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自訂設計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Advantech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自訂設計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Strea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訂 9">
      <a:majorFont>
        <a:latin typeface="Tahoma"/>
        <a:ea typeface="新細明體"/>
        <a:cs typeface=""/>
      </a:majorFont>
      <a:minorFont>
        <a:latin typeface="Tahoma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Stream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1_Str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10">
        <a:dk1>
          <a:srgbClr val="000000"/>
        </a:dk1>
        <a:lt1>
          <a:srgbClr val="FFFFFF"/>
        </a:lt1>
        <a:dk2>
          <a:srgbClr val="BFA673"/>
        </a:dk2>
        <a:lt2>
          <a:srgbClr val="FFFFFF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Angles">
    <a:dk1>
      <a:srgbClr val="000000"/>
    </a:dk1>
    <a:lt1>
      <a:srgbClr val="FFFFFF"/>
    </a:lt1>
    <a:dk2>
      <a:srgbClr val="434342"/>
    </a:dk2>
    <a:lt2>
      <a:srgbClr val="CDD7D9"/>
    </a:lt2>
    <a:accent1>
      <a:srgbClr val="797B7E"/>
    </a:accent1>
    <a:accent2>
      <a:srgbClr val="F96A1B"/>
    </a:accent2>
    <a:accent3>
      <a:srgbClr val="08A1D9"/>
    </a:accent3>
    <a:accent4>
      <a:srgbClr val="7C984A"/>
    </a:accent4>
    <a:accent5>
      <a:srgbClr val="C2AD8D"/>
    </a:accent5>
    <a:accent6>
      <a:srgbClr val="506E94"/>
    </a:accent6>
    <a:hlink>
      <a:srgbClr val="5F5F5F"/>
    </a:hlink>
    <a:folHlink>
      <a:srgbClr val="969696"/>
    </a:folHlink>
  </a:clrScheme>
</a:themeOverride>
</file>

<file path=ppt/theme/themeOverride2.xml><?xml version="1.0" encoding="utf-8"?>
<a:themeOverride xmlns:a="http://schemas.openxmlformats.org/drawingml/2006/main">
  <a:clrScheme name="Angles">
    <a:dk1>
      <a:srgbClr val="000000"/>
    </a:dk1>
    <a:lt1>
      <a:srgbClr val="FFFFFF"/>
    </a:lt1>
    <a:dk2>
      <a:srgbClr val="434342"/>
    </a:dk2>
    <a:lt2>
      <a:srgbClr val="CDD7D9"/>
    </a:lt2>
    <a:accent1>
      <a:srgbClr val="797B7E"/>
    </a:accent1>
    <a:accent2>
      <a:srgbClr val="F96A1B"/>
    </a:accent2>
    <a:accent3>
      <a:srgbClr val="08A1D9"/>
    </a:accent3>
    <a:accent4>
      <a:srgbClr val="7C984A"/>
    </a:accent4>
    <a:accent5>
      <a:srgbClr val="C2AD8D"/>
    </a:accent5>
    <a:accent6>
      <a:srgbClr val="506E94"/>
    </a:accent6>
    <a:hlink>
      <a:srgbClr val="5F5F5F"/>
    </a:hlink>
    <a:folHlink>
      <a:srgbClr val="969696"/>
    </a:folHlink>
  </a:clrScheme>
</a:themeOverride>
</file>

<file path=ppt/theme/themeOverride3.xml><?xml version="1.0" encoding="utf-8"?>
<a:themeOverride xmlns:a="http://schemas.openxmlformats.org/drawingml/2006/main">
  <a:clrScheme name="Angles">
    <a:dk1>
      <a:srgbClr val="000000"/>
    </a:dk1>
    <a:lt1>
      <a:srgbClr val="FFFFFF"/>
    </a:lt1>
    <a:dk2>
      <a:srgbClr val="434342"/>
    </a:dk2>
    <a:lt2>
      <a:srgbClr val="CDD7D9"/>
    </a:lt2>
    <a:accent1>
      <a:srgbClr val="797B7E"/>
    </a:accent1>
    <a:accent2>
      <a:srgbClr val="F96A1B"/>
    </a:accent2>
    <a:accent3>
      <a:srgbClr val="08A1D9"/>
    </a:accent3>
    <a:accent4>
      <a:srgbClr val="7C984A"/>
    </a:accent4>
    <a:accent5>
      <a:srgbClr val="C2AD8D"/>
    </a:accent5>
    <a:accent6>
      <a:srgbClr val="506E94"/>
    </a:accent6>
    <a:hlink>
      <a:srgbClr val="5F5F5F"/>
    </a:hlink>
    <a:folHlink>
      <a:srgbClr val="969696"/>
    </a:folHlink>
  </a:clrScheme>
</a:themeOverride>
</file>

<file path=ppt/theme/themeOverride4.xml><?xml version="1.0" encoding="utf-8"?>
<a:themeOverride xmlns:a="http://schemas.openxmlformats.org/drawingml/2006/main">
  <a:clrScheme name="Angles">
    <a:dk1>
      <a:srgbClr val="000000"/>
    </a:dk1>
    <a:lt1>
      <a:srgbClr val="FFFFFF"/>
    </a:lt1>
    <a:dk2>
      <a:srgbClr val="434342"/>
    </a:dk2>
    <a:lt2>
      <a:srgbClr val="CDD7D9"/>
    </a:lt2>
    <a:accent1>
      <a:srgbClr val="797B7E"/>
    </a:accent1>
    <a:accent2>
      <a:srgbClr val="F96A1B"/>
    </a:accent2>
    <a:accent3>
      <a:srgbClr val="08A1D9"/>
    </a:accent3>
    <a:accent4>
      <a:srgbClr val="7C984A"/>
    </a:accent4>
    <a:accent5>
      <a:srgbClr val="C2AD8D"/>
    </a:accent5>
    <a:accent6>
      <a:srgbClr val="506E94"/>
    </a:accent6>
    <a:hlink>
      <a:srgbClr val="5F5F5F"/>
    </a:hlink>
    <a:folHlink>
      <a:srgbClr val="969696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385D3327E05645870FBB372759602A" ma:contentTypeVersion="0" ma:contentTypeDescription="Create a new document." ma:contentTypeScope="" ma:versionID="af7482078d8456a020aeefe1c49ae456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E3E67881-3062-41F7-BE9F-8DB49CB8E5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51F18FA1-4DAF-4808-94E0-BE498C222EE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6623762-E5A1-4E1E-B2C3-BCAFBC66E699}">
  <ds:schemaRefs>
    <ds:schemaRef ds:uri="http://schemas.microsoft.com/office/2006/metadata/properties"/>
    <ds:schemaRef ds:uri="http://purl.org/dc/elements/1.1/"/>
    <ds:schemaRef ds:uri="http://www.w3.org/XML/1998/namespace"/>
    <ds:schemaRef ds:uri="http://schemas.microsoft.com/office/2006/documentManagement/types"/>
    <ds:schemaRef ds:uri="http://purl.org/dc/terms/"/>
    <ds:schemaRef ds:uri="http://purl.org/dc/dcmitype/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13238</TotalTime>
  <Words>1880</Words>
  <Application>Microsoft Office PowerPoint</Application>
  <PresentationFormat>如螢幕大小 (4:3)</PresentationFormat>
  <Paragraphs>540</Paragraphs>
  <Slides>24</Slides>
  <Notes>19</Notes>
  <HiddenSlides>0</HiddenSlides>
  <MMClips>0</MMClips>
  <ScaleCrop>false</ScaleCrop>
  <HeadingPairs>
    <vt:vector size="4" baseType="variant">
      <vt:variant>
        <vt:lpstr>佈景主題</vt:lpstr>
      </vt:variant>
      <vt:variant>
        <vt:i4>13</vt:i4>
      </vt:variant>
      <vt:variant>
        <vt:lpstr>投影片標題</vt:lpstr>
      </vt:variant>
      <vt:variant>
        <vt:i4>24</vt:i4>
      </vt:variant>
    </vt:vector>
  </HeadingPairs>
  <TitlesOfParts>
    <vt:vector size="37" baseType="lpstr">
      <vt:lpstr>自訂設計</vt:lpstr>
      <vt:lpstr>1_自訂設計</vt:lpstr>
      <vt:lpstr>2_自訂設計</vt:lpstr>
      <vt:lpstr>Advantech</vt:lpstr>
      <vt:lpstr>3_自訂設計</vt:lpstr>
      <vt:lpstr>4_自訂設計</vt:lpstr>
      <vt:lpstr>2_Office 佈景主題</vt:lpstr>
      <vt:lpstr>3_Stream</vt:lpstr>
      <vt:lpstr>1_Stream</vt:lpstr>
      <vt:lpstr>25_Stream</vt:lpstr>
      <vt:lpstr>2_Stream</vt:lpstr>
      <vt:lpstr>4_Stream</vt:lpstr>
      <vt:lpstr>3_Office 佈景主題</vt:lpstr>
      <vt:lpstr>PowerPoint 簡報</vt:lpstr>
      <vt:lpstr>PowerPoint 簡報</vt:lpstr>
      <vt:lpstr>PowerPoint 簡報</vt:lpstr>
      <vt:lpstr>General Industrial Monitors</vt:lpstr>
      <vt:lpstr>FPM-7000 series - iF Product design Awarded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FPM-7000T series</vt:lpstr>
      <vt:lpstr>PowerPoint 簡報</vt:lpstr>
      <vt:lpstr>Optimized Ratio Wide Screen with True flat</vt:lpstr>
      <vt:lpstr>Why Wide Screen - Optimize Ratio </vt:lpstr>
      <vt:lpstr>PowerPoint 簡報</vt:lpstr>
      <vt:lpstr>FPM-7000W series Spec</vt:lpstr>
      <vt:lpstr>PowerPoint 簡報</vt:lpstr>
      <vt:lpstr>PowerPoint 簡報</vt:lpstr>
      <vt:lpstr>Mounting Selection</vt:lpstr>
      <vt:lpstr>PowerPoint 簡報</vt:lpstr>
      <vt:lpstr>Naming Rule</vt:lpstr>
      <vt:lpstr>Accessories for FPM-7000 series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HMI - FPM Series</dc:title>
  <dc:creator>Test</dc:creator>
  <cp:lastModifiedBy>Sally.Huang</cp:lastModifiedBy>
  <cp:revision>1183</cp:revision>
  <cp:lastPrinted>2013-09-18T02:43:23Z</cp:lastPrinted>
  <dcterms:created xsi:type="dcterms:W3CDTF">2011-08-06T09:20:25Z</dcterms:created>
  <dcterms:modified xsi:type="dcterms:W3CDTF">2016-01-19T10:38:00Z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0x010100C7385D3327E05645870FBB372759602A</vt:lpwstr>
  </property>
</Properties>
</file>